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305" r:id="rId2"/>
    <p:sldId id="301" r:id="rId3"/>
    <p:sldId id="260" r:id="rId4"/>
    <p:sldId id="270" r:id="rId5"/>
    <p:sldId id="271" r:id="rId6"/>
    <p:sldId id="272" r:id="rId7"/>
    <p:sldId id="273" r:id="rId8"/>
    <p:sldId id="274" r:id="rId9"/>
    <p:sldId id="275" r:id="rId10"/>
    <p:sldId id="280" r:id="rId11"/>
    <p:sldId id="283" r:id="rId12"/>
    <p:sldId id="285" r:id="rId13"/>
    <p:sldId id="287" r:id="rId14"/>
    <p:sldId id="290" r:id="rId15"/>
    <p:sldId id="293" r:id="rId16"/>
    <p:sldId id="300" r:id="rId17"/>
    <p:sldId id="306" r:id="rId18"/>
    <p:sldId id="303" r:id="rId19"/>
    <p:sldId id="304" r:id="rId20"/>
    <p:sldId id="264" r:id="rId21"/>
  </p:sldIdLst>
  <p:sldSz cx="16256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8" d="100"/>
          <a:sy n="68" d="100"/>
        </p:scale>
        <p:origin x="114"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95312"/>
            <a:ext cx="13817600" cy="4244622"/>
          </a:xfrm>
        </p:spPr>
        <p:txBody>
          <a:bodyPr anchor="b"/>
          <a:lstStyle>
            <a:lvl1pPr algn="ctr">
              <a:defRPr sz="10667"/>
            </a:lvl1pPr>
          </a:lstStyle>
          <a:p>
            <a:r>
              <a:rPr lang="zh-CN" altLang="en-US"/>
              <a:t>单击此处编辑母版标题样式</a:t>
            </a:r>
            <a:endParaRPr lang="en-US" dirty="0"/>
          </a:p>
        </p:txBody>
      </p:sp>
      <p:sp>
        <p:nvSpPr>
          <p:cNvPr id="3" name="Subtitle 2"/>
          <p:cNvSpPr>
            <a:spLocks noGrp="1"/>
          </p:cNvSpPr>
          <p:nvPr>
            <p:ph type="subTitle" idx="1"/>
          </p:nvPr>
        </p:nvSpPr>
        <p:spPr>
          <a:xfrm>
            <a:off x="2032000" y="6403623"/>
            <a:ext cx="12192000" cy="2943577"/>
          </a:xfrm>
        </p:spPr>
        <p:txBody>
          <a:bodyPr/>
          <a:lstStyle>
            <a:lvl1pPr marL="0" indent="0" algn="ctr">
              <a:buNone/>
              <a:defRPr sz="4267"/>
            </a:lvl1pPr>
            <a:lvl2pPr marL="812810" indent="0" algn="ctr">
              <a:buNone/>
              <a:defRPr sz="3556"/>
            </a:lvl2pPr>
            <a:lvl3pPr marL="1625620" indent="0" algn="ctr">
              <a:buNone/>
              <a:defRPr sz="3200"/>
            </a:lvl3pPr>
            <a:lvl4pPr marL="2438430" indent="0" algn="ctr">
              <a:buNone/>
              <a:defRPr sz="2844"/>
            </a:lvl4pPr>
            <a:lvl5pPr marL="3251241" indent="0" algn="ctr">
              <a:buNone/>
              <a:defRPr sz="2844"/>
            </a:lvl5pPr>
            <a:lvl6pPr marL="4064051" indent="0" algn="ctr">
              <a:buNone/>
              <a:defRPr sz="2844"/>
            </a:lvl6pPr>
            <a:lvl7pPr marL="4876861" indent="0" algn="ctr">
              <a:buNone/>
              <a:defRPr sz="2844"/>
            </a:lvl7pPr>
            <a:lvl8pPr marL="5689671" indent="0" algn="ctr">
              <a:buNone/>
              <a:defRPr sz="2844"/>
            </a:lvl8pPr>
            <a:lvl9pPr marL="6502481" indent="0" algn="ctr">
              <a:buNone/>
              <a:defRPr sz="2844"/>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4046437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36863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33201" y="649111"/>
            <a:ext cx="3505200" cy="1033215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117601" y="649111"/>
            <a:ext cx="10312400" cy="1033215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1645712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7" name="图片 6" descr="图片包含 水, 户外, 船, 天空&#10;&#10;描述已自动生成">
            <a:extLst>
              <a:ext uri="{FF2B5EF4-FFF2-40B4-BE49-F238E27FC236}">
                <a16:creationId xmlns:a16="http://schemas.microsoft.com/office/drawing/2014/main" id="{B8C0980D-28B9-48E1-A0AD-D11DD9DD70E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323" y="1745751"/>
            <a:ext cx="16269324" cy="8647200"/>
          </a:xfrm>
          <a:prstGeom prst="rect">
            <a:avLst/>
          </a:prstGeom>
        </p:spPr>
      </p:pic>
      <p:pic>
        <p:nvPicPr>
          <p:cNvPr id="8" name="图片 7">
            <a:extLst>
              <a:ext uri="{FF2B5EF4-FFF2-40B4-BE49-F238E27FC236}">
                <a16:creationId xmlns:a16="http://schemas.microsoft.com/office/drawing/2014/main" id="{66F574EF-C8EB-4AC9-9E95-4AAC02AE63C3}"/>
              </a:ext>
            </a:extLst>
          </p:cNvPr>
          <p:cNvPicPr>
            <a:picLocks noChangeAspect="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0759"/>
            <a:ext cx="8752164" cy="1684992"/>
          </a:xfrm>
          <a:prstGeom prst="rect">
            <a:avLst/>
          </a:prstGeom>
        </p:spPr>
      </p:pic>
      <p:sp>
        <p:nvSpPr>
          <p:cNvPr id="9" name="矩形 8">
            <a:extLst>
              <a:ext uri="{FF2B5EF4-FFF2-40B4-BE49-F238E27FC236}">
                <a16:creationId xmlns:a16="http://schemas.microsoft.com/office/drawing/2014/main" id="{DB172635-56A7-42EE-85C5-F05E67D7CC22}"/>
              </a:ext>
            </a:extLst>
          </p:cNvPr>
          <p:cNvSpPr/>
          <p:nvPr userDrawn="1"/>
        </p:nvSpPr>
        <p:spPr>
          <a:xfrm>
            <a:off x="-13325" y="10300721"/>
            <a:ext cx="16269324" cy="1998917"/>
          </a:xfrm>
          <a:prstGeom prst="rect">
            <a:avLst/>
          </a:prstGeom>
          <a:solidFill>
            <a:srgbClr val="A33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A33324"/>
              </a:solidFill>
            </a:endParaRPr>
          </a:p>
        </p:txBody>
      </p:sp>
      <p:pic>
        <p:nvPicPr>
          <p:cNvPr id="10" name="图片 9">
            <a:extLst>
              <a:ext uri="{FF2B5EF4-FFF2-40B4-BE49-F238E27FC236}">
                <a16:creationId xmlns:a16="http://schemas.microsoft.com/office/drawing/2014/main" id="{6BFA02FE-A3FF-4FA2-9FAB-A81F5EA462C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48661" y="10915525"/>
            <a:ext cx="13558679" cy="953767"/>
          </a:xfrm>
          <a:prstGeom prst="rect">
            <a:avLst/>
          </a:prstGeom>
        </p:spPr>
      </p:pic>
      <p:sp>
        <p:nvSpPr>
          <p:cNvPr id="11" name="矩形 10">
            <a:extLst>
              <a:ext uri="{FF2B5EF4-FFF2-40B4-BE49-F238E27FC236}">
                <a16:creationId xmlns:a16="http://schemas.microsoft.com/office/drawing/2014/main" id="{5A2BE322-93C2-483C-AB13-D305B093B38D}"/>
              </a:ext>
            </a:extLst>
          </p:cNvPr>
          <p:cNvSpPr/>
          <p:nvPr userDrawn="1"/>
        </p:nvSpPr>
        <p:spPr>
          <a:xfrm>
            <a:off x="1" y="3557209"/>
            <a:ext cx="16269324" cy="4836825"/>
          </a:xfrm>
          <a:prstGeom prst="rect">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12" name="直接连接符 11">
            <a:extLst>
              <a:ext uri="{FF2B5EF4-FFF2-40B4-BE49-F238E27FC236}">
                <a16:creationId xmlns:a16="http://schemas.microsoft.com/office/drawing/2014/main" id="{E56792B3-38F8-4C61-B1FF-8B31475D37D5}"/>
              </a:ext>
            </a:extLst>
          </p:cNvPr>
          <p:cNvCxnSpPr/>
          <p:nvPr userDrawn="1"/>
        </p:nvCxnSpPr>
        <p:spPr>
          <a:xfrm>
            <a:off x="4633664" y="4537025"/>
            <a:ext cx="0" cy="3117954"/>
          </a:xfrm>
          <a:prstGeom prst="line">
            <a:avLst/>
          </a:prstGeom>
          <a:ln w="25400">
            <a:solidFill>
              <a:srgbClr val="A33324"/>
            </a:solidFill>
          </a:ln>
        </p:spPr>
        <p:style>
          <a:lnRef idx="1">
            <a:schemeClr val="accent1"/>
          </a:lnRef>
          <a:fillRef idx="0">
            <a:schemeClr val="accent1"/>
          </a:fillRef>
          <a:effectRef idx="0">
            <a:schemeClr val="accent1"/>
          </a:effectRef>
          <a:fontRef idx="minor">
            <a:schemeClr val="tx1"/>
          </a:fontRef>
        </p:style>
      </p:cxnSp>
      <p:sp>
        <p:nvSpPr>
          <p:cNvPr id="13" name="文本占位符 4">
            <a:extLst>
              <a:ext uri="{FF2B5EF4-FFF2-40B4-BE49-F238E27FC236}">
                <a16:creationId xmlns:a16="http://schemas.microsoft.com/office/drawing/2014/main" id="{79D4AA19-476A-4379-BEF5-9AE041E129EB}"/>
              </a:ext>
            </a:extLst>
          </p:cNvPr>
          <p:cNvSpPr>
            <a:spLocks noGrp="1"/>
          </p:cNvSpPr>
          <p:nvPr>
            <p:ph type="body" sz="quarter" idx="10" hasCustomPrompt="1"/>
          </p:nvPr>
        </p:nvSpPr>
        <p:spPr>
          <a:xfrm>
            <a:off x="270738" y="5486272"/>
            <a:ext cx="4092188" cy="978699"/>
          </a:xfrm>
        </p:spPr>
        <p:txBody>
          <a:bodyPr anchor="ctr"/>
          <a:lstStyle>
            <a:lvl1pPr marL="0" indent="0">
              <a:buNone/>
              <a:defRPr b="1">
                <a:solidFill>
                  <a:srgbClr val="C00000"/>
                </a:solidFill>
              </a:defRPr>
            </a:lvl1pPr>
          </a:lstStyle>
          <a:p>
            <a:pPr lvl="0"/>
            <a:r>
              <a:rPr lang="en-US" altLang="zh-CN" dirty="0"/>
              <a:t>【</a:t>
            </a:r>
            <a:r>
              <a:rPr lang="zh-CN" altLang="en-US" dirty="0"/>
              <a:t>课程名称</a:t>
            </a:r>
            <a:r>
              <a:rPr lang="en-US" altLang="zh-CN" dirty="0"/>
              <a:t>】</a:t>
            </a:r>
            <a:endParaRPr lang="zh-CN" altLang="en-US" dirty="0"/>
          </a:p>
        </p:txBody>
      </p:sp>
      <p:sp>
        <p:nvSpPr>
          <p:cNvPr id="14" name="文本占位符 4">
            <a:extLst>
              <a:ext uri="{FF2B5EF4-FFF2-40B4-BE49-F238E27FC236}">
                <a16:creationId xmlns:a16="http://schemas.microsoft.com/office/drawing/2014/main" id="{C3370578-21C1-4F88-8A99-F6CC097073A7}"/>
              </a:ext>
            </a:extLst>
          </p:cNvPr>
          <p:cNvSpPr>
            <a:spLocks noGrp="1"/>
          </p:cNvSpPr>
          <p:nvPr>
            <p:ph type="body" sz="quarter" idx="11" hasCustomPrompt="1"/>
          </p:nvPr>
        </p:nvSpPr>
        <p:spPr>
          <a:xfrm>
            <a:off x="4904404" y="4791282"/>
            <a:ext cx="4092188" cy="978699"/>
          </a:xfrm>
        </p:spPr>
        <p:txBody>
          <a:bodyPr anchor="ctr">
            <a:normAutofit/>
          </a:bodyPr>
          <a:lstStyle>
            <a:lvl1pPr marL="0" indent="0">
              <a:buNone/>
              <a:defRPr sz="4267" b="1">
                <a:solidFill>
                  <a:schemeClr val="tx1"/>
                </a:solidFill>
                <a:latin typeface="+mj-ea"/>
                <a:ea typeface="+mj-ea"/>
              </a:defRPr>
            </a:lvl1pPr>
          </a:lstStyle>
          <a:p>
            <a:pPr lvl="0"/>
            <a:r>
              <a:rPr lang="en-US" altLang="zh-CN" dirty="0"/>
              <a:t>【</a:t>
            </a:r>
            <a:r>
              <a:rPr lang="zh-CN" altLang="en-US" dirty="0"/>
              <a:t>课程章节</a:t>
            </a:r>
            <a:r>
              <a:rPr lang="en-US" altLang="zh-CN" dirty="0"/>
              <a:t>】</a:t>
            </a:r>
            <a:endParaRPr lang="zh-CN" altLang="en-US" dirty="0"/>
          </a:p>
        </p:txBody>
      </p:sp>
      <p:sp>
        <p:nvSpPr>
          <p:cNvPr id="15" name="文本占位符 16">
            <a:extLst>
              <a:ext uri="{FF2B5EF4-FFF2-40B4-BE49-F238E27FC236}">
                <a16:creationId xmlns:a16="http://schemas.microsoft.com/office/drawing/2014/main" id="{9E47FF31-D3A8-4D97-A6BF-5A786B3620A8}"/>
              </a:ext>
            </a:extLst>
          </p:cNvPr>
          <p:cNvSpPr>
            <a:spLocks noGrp="1"/>
          </p:cNvSpPr>
          <p:nvPr>
            <p:ph type="body" sz="quarter" idx="12" hasCustomPrompt="1"/>
          </p:nvPr>
        </p:nvSpPr>
        <p:spPr>
          <a:xfrm>
            <a:off x="4904404" y="5778900"/>
            <a:ext cx="11062350" cy="1625600"/>
          </a:xfrm>
        </p:spPr>
        <p:txBody>
          <a:bodyPr anchor="ctr">
            <a:noAutofit/>
          </a:bodyPr>
          <a:lstStyle>
            <a:lvl1pPr marL="0" indent="0" algn="dist">
              <a:buNone/>
              <a:defRPr sz="5689" b="1">
                <a:latin typeface="+mn-ea"/>
                <a:ea typeface="+mn-ea"/>
              </a:defRPr>
            </a:lvl1pPr>
          </a:lstStyle>
          <a:p>
            <a:pPr lvl="0"/>
            <a:r>
              <a:rPr lang="zh-CN" altLang="en-US" dirty="0"/>
              <a:t>单击此处编辑母版标题文本样式</a:t>
            </a:r>
          </a:p>
        </p:txBody>
      </p:sp>
    </p:spTree>
    <p:extLst>
      <p:ext uri="{BB962C8B-B14F-4D97-AF65-F5344CB8AC3E}">
        <p14:creationId xmlns:p14="http://schemas.microsoft.com/office/powerpoint/2010/main" val="81793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2309330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109134" y="3039537"/>
            <a:ext cx="14020800" cy="5071532"/>
          </a:xfrm>
        </p:spPr>
        <p:txBody>
          <a:bodyPr anchor="b"/>
          <a:lstStyle>
            <a:lvl1pPr>
              <a:defRPr sz="10667"/>
            </a:lvl1pPr>
          </a:lstStyle>
          <a:p>
            <a:r>
              <a:rPr lang="zh-CN" altLang="en-US"/>
              <a:t>单击此处编辑母版标题样式</a:t>
            </a:r>
            <a:endParaRPr lang="en-US" dirty="0"/>
          </a:p>
        </p:txBody>
      </p:sp>
      <p:sp>
        <p:nvSpPr>
          <p:cNvPr id="3" name="Text Placeholder 2"/>
          <p:cNvSpPr>
            <a:spLocks noGrp="1"/>
          </p:cNvSpPr>
          <p:nvPr>
            <p:ph type="body" idx="1"/>
          </p:nvPr>
        </p:nvSpPr>
        <p:spPr>
          <a:xfrm>
            <a:off x="1109134" y="8159048"/>
            <a:ext cx="14020800" cy="2666999"/>
          </a:xfrm>
        </p:spPr>
        <p:txBody>
          <a:bodyPr/>
          <a:lstStyle>
            <a:lvl1pPr marL="0" indent="0">
              <a:buNone/>
              <a:defRPr sz="4267">
                <a:solidFill>
                  <a:schemeClr val="tx1"/>
                </a:solidFill>
              </a:defRPr>
            </a:lvl1pPr>
            <a:lvl2pPr marL="812810" indent="0">
              <a:buNone/>
              <a:defRPr sz="3556">
                <a:solidFill>
                  <a:schemeClr val="tx1">
                    <a:tint val="75000"/>
                  </a:schemeClr>
                </a:solidFill>
              </a:defRPr>
            </a:lvl2pPr>
            <a:lvl3pPr marL="1625620" indent="0">
              <a:buNone/>
              <a:defRPr sz="3200">
                <a:solidFill>
                  <a:schemeClr val="tx1">
                    <a:tint val="75000"/>
                  </a:schemeClr>
                </a:solidFill>
              </a:defRPr>
            </a:lvl3pPr>
            <a:lvl4pPr marL="2438430" indent="0">
              <a:buNone/>
              <a:defRPr sz="2844">
                <a:solidFill>
                  <a:schemeClr val="tx1">
                    <a:tint val="75000"/>
                  </a:schemeClr>
                </a:solidFill>
              </a:defRPr>
            </a:lvl4pPr>
            <a:lvl5pPr marL="3251241" indent="0">
              <a:buNone/>
              <a:defRPr sz="2844">
                <a:solidFill>
                  <a:schemeClr val="tx1">
                    <a:tint val="75000"/>
                  </a:schemeClr>
                </a:solidFill>
              </a:defRPr>
            </a:lvl5pPr>
            <a:lvl6pPr marL="4064051" indent="0">
              <a:buNone/>
              <a:defRPr sz="2844">
                <a:solidFill>
                  <a:schemeClr val="tx1">
                    <a:tint val="75000"/>
                  </a:schemeClr>
                </a:solidFill>
              </a:defRPr>
            </a:lvl6pPr>
            <a:lvl7pPr marL="4876861" indent="0">
              <a:buNone/>
              <a:defRPr sz="2844">
                <a:solidFill>
                  <a:schemeClr val="tx1">
                    <a:tint val="75000"/>
                  </a:schemeClr>
                </a:solidFill>
              </a:defRPr>
            </a:lvl7pPr>
            <a:lvl8pPr marL="5689671" indent="0">
              <a:buNone/>
              <a:defRPr sz="2844">
                <a:solidFill>
                  <a:schemeClr val="tx1">
                    <a:tint val="75000"/>
                  </a:schemeClr>
                </a:solidFill>
              </a:defRPr>
            </a:lvl8pPr>
            <a:lvl9pPr marL="6502481" indent="0">
              <a:buNone/>
              <a:defRPr sz="2844">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59137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117600" y="3245556"/>
            <a:ext cx="6908800" cy="773571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8229600" y="3245556"/>
            <a:ext cx="6908800" cy="773571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3353496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119717" y="649114"/>
            <a:ext cx="14020800" cy="235655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19719" y="2988734"/>
            <a:ext cx="6877049"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zh-CN" altLang="en-US"/>
              <a:t>单击此处编辑母版文本样式</a:t>
            </a:r>
          </a:p>
        </p:txBody>
      </p:sp>
      <p:sp>
        <p:nvSpPr>
          <p:cNvPr id="4" name="Content Placeholder 3"/>
          <p:cNvSpPr>
            <a:spLocks noGrp="1"/>
          </p:cNvSpPr>
          <p:nvPr>
            <p:ph sz="half" idx="2"/>
          </p:nvPr>
        </p:nvSpPr>
        <p:spPr>
          <a:xfrm>
            <a:off x="1119719" y="4453467"/>
            <a:ext cx="6877049" cy="655037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8229601" y="2988734"/>
            <a:ext cx="6910917"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zh-CN" altLang="en-US"/>
              <a:t>单击此处编辑母版文本样式</a:t>
            </a:r>
          </a:p>
        </p:txBody>
      </p:sp>
      <p:sp>
        <p:nvSpPr>
          <p:cNvPr id="6" name="Content Placeholder 5"/>
          <p:cNvSpPr>
            <a:spLocks noGrp="1"/>
          </p:cNvSpPr>
          <p:nvPr>
            <p:ph sz="quarter" idx="4"/>
          </p:nvPr>
        </p:nvSpPr>
        <p:spPr>
          <a:xfrm>
            <a:off x="8229601" y="4453467"/>
            <a:ext cx="6910917" cy="655037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121443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2617793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2925321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zh-CN" altLang="en-US"/>
              <a:t>单击此处编辑母版标题样式</a:t>
            </a:r>
            <a:endParaRPr lang="en-US" dirty="0"/>
          </a:p>
        </p:txBody>
      </p:sp>
      <p:sp>
        <p:nvSpPr>
          <p:cNvPr id="3" name="Content Placeholder 2"/>
          <p:cNvSpPr>
            <a:spLocks noGrp="1"/>
          </p:cNvSpPr>
          <p:nvPr>
            <p:ph idx="1"/>
          </p:nvPr>
        </p:nvSpPr>
        <p:spPr>
          <a:xfrm>
            <a:off x="6910917" y="1755425"/>
            <a:ext cx="8229600" cy="8664222"/>
          </a:xfrm>
        </p:spPr>
        <p:txBody>
          <a:bodyPr/>
          <a:lstStyle>
            <a:lvl1pPr>
              <a:defRPr sz="5689"/>
            </a:lvl1pPr>
            <a:lvl2pPr>
              <a:defRPr sz="4978"/>
            </a:lvl2pPr>
            <a:lvl3pPr>
              <a:defRPr sz="4267"/>
            </a:lvl3pPr>
            <a:lvl4pPr>
              <a:defRPr sz="3556"/>
            </a:lvl4pPr>
            <a:lvl5pPr>
              <a:defRPr sz="3556"/>
            </a:lvl5pPr>
            <a:lvl6pPr>
              <a:defRPr sz="3556"/>
            </a:lvl6pPr>
            <a:lvl7pPr>
              <a:defRPr sz="3556"/>
            </a:lvl7pPr>
            <a:lvl8pPr>
              <a:defRPr sz="3556"/>
            </a:lvl8pPr>
            <a:lvl9pPr>
              <a:defRPr sz="3556"/>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2589652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910917" y="1755425"/>
            <a:ext cx="8229600" cy="8664222"/>
          </a:xfrm>
        </p:spPr>
        <p:txBody>
          <a:bodyPr anchor="t"/>
          <a:lstStyle>
            <a:lvl1pPr marL="0" indent="0">
              <a:buNone/>
              <a:defRPr sz="5689"/>
            </a:lvl1pPr>
            <a:lvl2pPr marL="812810" indent="0">
              <a:buNone/>
              <a:defRPr sz="4978"/>
            </a:lvl2pPr>
            <a:lvl3pPr marL="1625620" indent="0">
              <a:buNone/>
              <a:defRPr sz="4267"/>
            </a:lvl3pPr>
            <a:lvl4pPr marL="2438430" indent="0">
              <a:buNone/>
              <a:defRPr sz="3556"/>
            </a:lvl4pPr>
            <a:lvl5pPr marL="3251241" indent="0">
              <a:buNone/>
              <a:defRPr sz="3556"/>
            </a:lvl5pPr>
            <a:lvl6pPr marL="4064051" indent="0">
              <a:buNone/>
              <a:defRPr sz="3556"/>
            </a:lvl6pPr>
            <a:lvl7pPr marL="4876861" indent="0">
              <a:buNone/>
              <a:defRPr sz="3556"/>
            </a:lvl7pPr>
            <a:lvl8pPr marL="5689671" indent="0">
              <a:buNone/>
              <a:defRPr sz="3556"/>
            </a:lvl8pPr>
            <a:lvl9pPr marL="6502481" indent="0">
              <a:buNone/>
              <a:defRPr sz="3556"/>
            </a:lvl9pPr>
          </a:lstStyle>
          <a:p>
            <a:r>
              <a:rPr lang="zh-CN" altLang="en-US"/>
              <a:t>单击图标添加图片</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111031-9662-4B40-B68E-4AAB57ACF307}" type="datetimeFigureOut">
              <a:rPr lang="zh-CN" altLang="en-US" smtClean="0"/>
              <a:t>2022/3/29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1616642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7600" y="649114"/>
            <a:ext cx="14020800" cy="235655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117600" y="3245556"/>
            <a:ext cx="14020800" cy="773571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117600" y="11300181"/>
            <a:ext cx="3657600" cy="649111"/>
          </a:xfrm>
          <a:prstGeom prst="rect">
            <a:avLst/>
          </a:prstGeom>
        </p:spPr>
        <p:txBody>
          <a:bodyPr vert="horz" lIns="91440" tIns="45720" rIns="91440" bIns="45720" rtlCol="0" anchor="ctr"/>
          <a:lstStyle>
            <a:lvl1pPr algn="l">
              <a:defRPr sz="2133">
                <a:solidFill>
                  <a:schemeClr val="tx1">
                    <a:tint val="75000"/>
                  </a:schemeClr>
                </a:solidFill>
              </a:defRPr>
            </a:lvl1pPr>
          </a:lstStyle>
          <a:p>
            <a:fld id="{CE111031-9662-4B40-B68E-4AAB57ACF307}" type="datetimeFigureOut">
              <a:rPr lang="zh-CN" altLang="en-US" smtClean="0"/>
              <a:t>2022/3/29</a:t>
            </a:fld>
            <a:endParaRPr lang="zh-CN" altLang="en-US"/>
          </a:p>
        </p:txBody>
      </p:sp>
      <p:sp>
        <p:nvSpPr>
          <p:cNvPr id="5" name="Footer Placeholder 4"/>
          <p:cNvSpPr>
            <a:spLocks noGrp="1"/>
          </p:cNvSpPr>
          <p:nvPr>
            <p:ph type="ftr" sz="quarter" idx="3"/>
          </p:nvPr>
        </p:nvSpPr>
        <p:spPr>
          <a:xfrm>
            <a:off x="5384800" y="11300181"/>
            <a:ext cx="5486400" cy="649111"/>
          </a:xfrm>
          <a:prstGeom prst="rect">
            <a:avLst/>
          </a:prstGeom>
        </p:spPr>
        <p:txBody>
          <a:bodyPr vert="horz" lIns="91440" tIns="45720" rIns="91440" bIns="45720" rtlCol="0" anchor="ctr"/>
          <a:lstStyle>
            <a:lvl1pPr algn="ctr">
              <a:defRPr sz="2133">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1480800" y="11300181"/>
            <a:ext cx="3657600" cy="649111"/>
          </a:xfrm>
          <a:prstGeom prst="rect">
            <a:avLst/>
          </a:prstGeom>
        </p:spPr>
        <p:txBody>
          <a:bodyPr vert="horz" lIns="91440" tIns="45720" rIns="91440" bIns="45720" rtlCol="0" anchor="ctr"/>
          <a:lstStyle>
            <a:lvl1pPr algn="r">
              <a:defRPr sz="2133">
                <a:solidFill>
                  <a:schemeClr val="tx1">
                    <a:tint val="75000"/>
                  </a:schemeClr>
                </a:solidFill>
              </a:defRPr>
            </a:lvl1pPr>
          </a:lstStyle>
          <a:p>
            <a:fld id="{78594452-0F76-4C6F-908F-D55F37065081}" type="slidenum">
              <a:rPr lang="zh-CN" altLang="en-US" smtClean="0"/>
              <a:t>‹#›</a:t>
            </a:fld>
            <a:endParaRPr lang="zh-CN" altLang="en-US"/>
          </a:p>
        </p:txBody>
      </p:sp>
    </p:spTree>
    <p:extLst>
      <p:ext uri="{BB962C8B-B14F-4D97-AF65-F5344CB8AC3E}">
        <p14:creationId xmlns:p14="http://schemas.microsoft.com/office/powerpoint/2010/main" val="72962779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p:titleStyle>
    <p:bodyStyle>
      <a:lvl1pPr marL="406405" indent="-406405" algn="l" defTabSz="1625620" rtl="0" eaLnBrk="1" latinLnBrk="0" hangingPunct="1">
        <a:lnSpc>
          <a:spcPct val="90000"/>
        </a:lnSpc>
        <a:spcBef>
          <a:spcPts val="1778"/>
        </a:spcBef>
        <a:buFont typeface="Arial" panose="020B0604020202020204" pitchFamily="34" charset="0"/>
        <a:buChar char="•"/>
        <a:defRPr sz="4978" kern="1200">
          <a:solidFill>
            <a:schemeClr val="tx1"/>
          </a:solidFill>
          <a:latin typeface="+mn-lt"/>
          <a:ea typeface="+mn-ea"/>
          <a:cs typeface="+mn-cs"/>
        </a:defRPr>
      </a:lvl1pPr>
      <a:lvl2pPr marL="1219215" indent="-406405" algn="l" defTabSz="1625620" rtl="0" eaLnBrk="1" latinLnBrk="0" hangingPunct="1">
        <a:lnSpc>
          <a:spcPct val="90000"/>
        </a:lnSpc>
        <a:spcBef>
          <a:spcPts val="889"/>
        </a:spcBef>
        <a:buFont typeface="Arial" panose="020B0604020202020204" pitchFamily="34" charset="0"/>
        <a:buChar char="•"/>
        <a:defRPr sz="4267" kern="1200">
          <a:solidFill>
            <a:schemeClr val="tx1"/>
          </a:solidFill>
          <a:latin typeface="+mn-lt"/>
          <a:ea typeface="+mn-ea"/>
          <a:cs typeface="+mn-cs"/>
        </a:defRPr>
      </a:lvl2pPr>
      <a:lvl3pPr marL="2032025" indent="-406405" algn="l" defTabSz="1625620" rtl="0" eaLnBrk="1" latinLnBrk="0" hangingPunct="1">
        <a:lnSpc>
          <a:spcPct val="90000"/>
        </a:lnSpc>
        <a:spcBef>
          <a:spcPts val="889"/>
        </a:spcBef>
        <a:buFont typeface="Arial" panose="020B0604020202020204" pitchFamily="34" charset="0"/>
        <a:buChar char="•"/>
        <a:defRPr sz="3556" kern="1200">
          <a:solidFill>
            <a:schemeClr val="tx1"/>
          </a:solidFill>
          <a:latin typeface="+mn-lt"/>
          <a:ea typeface="+mn-ea"/>
          <a:cs typeface="+mn-cs"/>
        </a:defRPr>
      </a:lvl3pPr>
      <a:lvl4pPr marL="284483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4pPr>
      <a:lvl5pPr marL="365764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5pPr>
      <a:lvl6pPr marL="447045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6pPr>
      <a:lvl7pPr marL="528326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7pPr>
      <a:lvl8pPr marL="609607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8pPr>
      <a:lvl9pPr marL="690888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625620" rtl="0" eaLnBrk="1" latinLnBrk="0" hangingPunct="1">
        <a:defRPr sz="3200" kern="1200">
          <a:solidFill>
            <a:schemeClr val="tx1"/>
          </a:solidFill>
          <a:latin typeface="+mn-lt"/>
          <a:ea typeface="+mn-ea"/>
          <a:cs typeface="+mn-cs"/>
        </a:defRPr>
      </a:lvl1pPr>
      <a:lvl2pPr marL="812810" algn="l" defTabSz="1625620" rtl="0" eaLnBrk="1" latinLnBrk="0" hangingPunct="1">
        <a:defRPr sz="3200" kern="1200">
          <a:solidFill>
            <a:schemeClr val="tx1"/>
          </a:solidFill>
          <a:latin typeface="+mn-lt"/>
          <a:ea typeface="+mn-ea"/>
          <a:cs typeface="+mn-cs"/>
        </a:defRPr>
      </a:lvl2pPr>
      <a:lvl3pPr marL="1625620" algn="l" defTabSz="1625620" rtl="0" eaLnBrk="1" latinLnBrk="0" hangingPunct="1">
        <a:defRPr sz="3200" kern="1200">
          <a:solidFill>
            <a:schemeClr val="tx1"/>
          </a:solidFill>
          <a:latin typeface="+mn-lt"/>
          <a:ea typeface="+mn-ea"/>
          <a:cs typeface="+mn-cs"/>
        </a:defRPr>
      </a:lvl3pPr>
      <a:lvl4pPr marL="2438430" algn="l" defTabSz="1625620" rtl="0" eaLnBrk="1" latinLnBrk="0" hangingPunct="1">
        <a:defRPr sz="3200" kern="1200">
          <a:solidFill>
            <a:schemeClr val="tx1"/>
          </a:solidFill>
          <a:latin typeface="+mn-lt"/>
          <a:ea typeface="+mn-ea"/>
          <a:cs typeface="+mn-cs"/>
        </a:defRPr>
      </a:lvl4pPr>
      <a:lvl5pPr marL="3251241" algn="l" defTabSz="1625620" rtl="0" eaLnBrk="1" latinLnBrk="0" hangingPunct="1">
        <a:defRPr sz="3200" kern="1200">
          <a:solidFill>
            <a:schemeClr val="tx1"/>
          </a:solidFill>
          <a:latin typeface="+mn-lt"/>
          <a:ea typeface="+mn-ea"/>
          <a:cs typeface="+mn-cs"/>
        </a:defRPr>
      </a:lvl5pPr>
      <a:lvl6pPr marL="4064051" algn="l" defTabSz="1625620" rtl="0" eaLnBrk="1" latinLnBrk="0" hangingPunct="1">
        <a:defRPr sz="3200" kern="1200">
          <a:solidFill>
            <a:schemeClr val="tx1"/>
          </a:solidFill>
          <a:latin typeface="+mn-lt"/>
          <a:ea typeface="+mn-ea"/>
          <a:cs typeface="+mn-cs"/>
        </a:defRPr>
      </a:lvl6pPr>
      <a:lvl7pPr marL="4876861" algn="l" defTabSz="1625620" rtl="0" eaLnBrk="1" latinLnBrk="0" hangingPunct="1">
        <a:defRPr sz="3200" kern="1200">
          <a:solidFill>
            <a:schemeClr val="tx1"/>
          </a:solidFill>
          <a:latin typeface="+mn-lt"/>
          <a:ea typeface="+mn-ea"/>
          <a:cs typeface="+mn-cs"/>
        </a:defRPr>
      </a:lvl7pPr>
      <a:lvl8pPr marL="5689671" algn="l" defTabSz="1625620" rtl="0" eaLnBrk="1" latinLnBrk="0" hangingPunct="1">
        <a:defRPr sz="3200" kern="1200">
          <a:solidFill>
            <a:schemeClr val="tx1"/>
          </a:solidFill>
          <a:latin typeface="+mn-lt"/>
          <a:ea typeface="+mn-ea"/>
          <a:cs typeface="+mn-cs"/>
        </a:defRPr>
      </a:lvl8pPr>
      <a:lvl9pPr marL="6502481" algn="l" defTabSz="1625620"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9.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id="{7810601C-BEE6-4F3D-8EF5-F3BBB4E0F50F}"/>
              </a:ext>
            </a:extLst>
          </p:cNvPr>
          <p:cNvSpPr txBox="1">
            <a:spLocks noChangeArrowheads="1"/>
          </p:cNvSpPr>
          <p:nvPr/>
        </p:nvSpPr>
        <p:spPr>
          <a:xfrm>
            <a:off x="5383406" y="5319346"/>
            <a:ext cx="9528175" cy="1143000"/>
          </a:xfrm>
          <a:prstGeom prst="rect">
            <a:avLst/>
          </a:prstGeom>
        </p:spPr>
        <p:txBody>
          <a:bodyPr vert="horz" lIns="91440" tIns="45720" rIns="91440" bIns="45720" rtlCol="0" anchor="ctr">
            <a:normAutofit/>
          </a:bodyPr>
          <a:lst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a:lstStyle>
          <a:p>
            <a:pPr algn="dist"/>
            <a:r>
              <a:rPr lang="zh-CN" altLang="en-US" sz="7200" b="1" dirty="0">
                <a:latin typeface="华文宋体" panose="02010600040101010101" pitchFamily="2" charset="-122"/>
                <a:ea typeface="华文宋体" panose="02010600040101010101" pitchFamily="2" charset="-122"/>
                <a:sym typeface="宋体" panose="02010600030101010101" pitchFamily="2" charset="-122"/>
              </a:rPr>
              <a:t>药学院危化品管理培训</a:t>
            </a:r>
            <a:endParaRPr lang="zh-CN" altLang="en-US" sz="13800" b="1" dirty="0">
              <a:latin typeface="华文宋体" panose="02010600040101010101" pitchFamily="2" charset="-122"/>
              <a:ea typeface="华文宋体" panose="02010600040101010101" pitchFamily="2" charset="-122"/>
            </a:endParaRPr>
          </a:p>
        </p:txBody>
      </p:sp>
      <p:grpSp>
        <p:nvGrpSpPr>
          <p:cNvPr id="6" name="组合 5">
            <a:extLst>
              <a:ext uri="{FF2B5EF4-FFF2-40B4-BE49-F238E27FC236}">
                <a16:creationId xmlns:a16="http://schemas.microsoft.com/office/drawing/2014/main" id="{F1423C97-A07B-4A6B-A4BB-41A1D848A40D}"/>
              </a:ext>
            </a:extLst>
          </p:cNvPr>
          <p:cNvGrpSpPr/>
          <p:nvPr/>
        </p:nvGrpSpPr>
        <p:grpSpPr>
          <a:xfrm>
            <a:off x="11895083" y="7087904"/>
            <a:ext cx="2693551" cy="1055966"/>
            <a:chOff x="4954054" y="5010804"/>
            <a:chExt cx="2693551" cy="1055966"/>
          </a:xfrm>
        </p:grpSpPr>
        <p:sp>
          <p:nvSpPr>
            <p:cNvPr id="7" name="文本框 6">
              <a:extLst>
                <a:ext uri="{FF2B5EF4-FFF2-40B4-BE49-F238E27FC236}">
                  <a16:creationId xmlns:a16="http://schemas.microsoft.com/office/drawing/2014/main" id="{24D3399D-7EE7-4FB3-8A89-F318F53B0998}"/>
                </a:ext>
              </a:extLst>
            </p:cNvPr>
            <p:cNvSpPr txBox="1"/>
            <p:nvPr/>
          </p:nvSpPr>
          <p:spPr>
            <a:xfrm>
              <a:off x="5028686" y="5010804"/>
              <a:ext cx="2544286" cy="523220"/>
            </a:xfrm>
            <a:prstGeom prst="rect">
              <a:avLst/>
            </a:prstGeom>
            <a:noFill/>
          </p:spPr>
          <p:txBody>
            <a:bodyPr wrap="none" rtlCol="0">
              <a:spAutoFit/>
            </a:bodyPr>
            <a:lstStyle/>
            <a:p>
              <a:pPr algn="ctr"/>
              <a:r>
                <a:rPr lang="zh-CN" altLang="en-US" sz="2800" b="1" dirty="0">
                  <a:latin typeface="华文宋体" panose="02010600040101010101" pitchFamily="2" charset="-122"/>
                  <a:ea typeface="华文宋体" panose="02010600040101010101" pitchFamily="2" charset="-122"/>
                </a:rPr>
                <a:t>杨  岚</a:t>
              </a:r>
              <a:r>
                <a:rPr lang="en-US" altLang="zh-CN" sz="2800" b="1" dirty="0">
                  <a:latin typeface="华文宋体" panose="02010600040101010101" pitchFamily="2" charset="-122"/>
                  <a:ea typeface="华文宋体" panose="02010600040101010101" pitchFamily="2" charset="-122"/>
                </a:rPr>
                <a:t>	    </a:t>
              </a:r>
              <a:r>
                <a:rPr lang="zh-CN" altLang="en-US" sz="2800" b="1" dirty="0">
                  <a:latin typeface="华文宋体" panose="02010600040101010101" pitchFamily="2" charset="-122"/>
                  <a:ea typeface="华文宋体" panose="02010600040101010101" pitchFamily="2" charset="-122"/>
                </a:rPr>
                <a:t>李成朋</a:t>
              </a:r>
            </a:p>
          </p:txBody>
        </p:sp>
        <p:sp>
          <p:nvSpPr>
            <p:cNvPr id="8" name="文本框 7">
              <a:extLst>
                <a:ext uri="{FF2B5EF4-FFF2-40B4-BE49-F238E27FC236}">
                  <a16:creationId xmlns:a16="http://schemas.microsoft.com/office/drawing/2014/main" id="{A7C47A85-0F1C-411C-9185-782F927AC534}"/>
                </a:ext>
              </a:extLst>
            </p:cNvPr>
            <p:cNvSpPr txBox="1"/>
            <p:nvPr/>
          </p:nvSpPr>
          <p:spPr>
            <a:xfrm>
              <a:off x="5456688" y="5543550"/>
              <a:ext cx="1688283" cy="523220"/>
            </a:xfrm>
            <a:prstGeom prst="rect">
              <a:avLst/>
            </a:prstGeom>
            <a:noFill/>
          </p:spPr>
          <p:txBody>
            <a:bodyPr wrap="none" rtlCol="0">
              <a:spAutoFit/>
            </a:bodyPr>
            <a:lstStyle/>
            <a:p>
              <a:pPr algn="ctr"/>
              <a:r>
                <a:rPr lang="en-US" altLang="zh-CN" sz="2800" dirty="0">
                  <a:latin typeface="华文宋体" panose="02010600040101010101" pitchFamily="2" charset="-122"/>
                  <a:ea typeface="华文宋体" panose="02010600040101010101" pitchFamily="2" charset="-122"/>
                </a:rPr>
                <a:t>2022.03.30</a:t>
              </a:r>
            </a:p>
          </p:txBody>
        </p:sp>
        <p:cxnSp>
          <p:nvCxnSpPr>
            <p:cNvPr id="9" name="直接连接符 8">
              <a:extLst>
                <a:ext uri="{FF2B5EF4-FFF2-40B4-BE49-F238E27FC236}">
                  <a16:creationId xmlns:a16="http://schemas.microsoft.com/office/drawing/2014/main" id="{E7B0457B-F68C-455B-B3EE-42A131548F09}"/>
                </a:ext>
              </a:extLst>
            </p:cNvPr>
            <p:cNvCxnSpPr/>
            <p:nvPr/>
          </p:nvCxnSpPr>
          <p:spPr>
            <a:xfrm>
              <a:off x="4954054" y="5538787"/>
              <a:ext cx="269355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05309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0C815D2A-57C5-4D17-97AB-525D72FBCB67}"/>
              </a:ext>
            </a:extLst>
          </p:cNvPr>
          <p:cNvPicPr>
            <a:picLocks noChangeAspect="1"/>
          </p:cNvPicPr>
          <p:nvPr/>
        </p:nvPicPr>
        <p:blipFill rotWithShape="1">
          <a:blip r:embed="rId2">
            <a:extLst>
              <a:ext uri="{28A0092B-C50C-407E-A947-70E740481C1C}">
                <a14:useLocalDpi xmlns:a14="http://schemas.microsoft.com/office/drawing/2010/main" val="0"/>
              </a:ext>
            </a:extLst>
          </a:blip>
          <a:srcRect t="2217" r="22892" b="38847"/>
          <a:stretch/>
        </p:blipFill>
        <p:spPr>
          <a:xfrm>
            <a:off x="644929" y="3829172"/>
            <a:ext cx="7524321" cy="2444471"/>
          </a:xfrm>
          <a:prstGeom prst="rect">
            <a:avLst/>
          </a:prstGeom>
          <a:ln w="19050">
            <a:solidFill>
              <a:srgbClr val="479796"/>
            </a:solidFill>
          </a:ln>
          <a:effectLst>
            <a:outerShdw blurRad="63500" sx="102000" sy="102000" algn="ctr" rotWithShape="0">
              <a:prstClr val="black">
                <a:alpha val="40000"/>
              </a:prstClr>
            </a:outerShdw>
          </a:effectLst>
        </p:spPr>
      </p:pic>
      <p:pic>
        <p:nvPicPr>
          <p:cNvPr id="19" name="图片 18">
            <a:extLst>
              <a:ext uri="{FF2B5EF4-FFF2-40B4-BE49-F238E27FC236}">
                <a16:creationId xmlns:a16="http://schemas.microsoft.com/office/drawing/2014/main" id="{1799D60B-1358-419A-9905-12A63546DE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981" y="1518170"/>
            <a:ext cx="7352591" cy="1323467"/>
          </a:xfrm>
          <a:prstGeom prst="rect">
            <a:avLst/>
          </a:prstGeom>
          <a:ln w="19050">
            <a:solidFill>
              <a:srgbClr val="479796"/>
            </a:solidFill>
          </a:ln>
          <a:effectLst>
            <a:outerShdw blurRad="63500" sx="102000" sy="102000" algn="ctr" rotWithShape="0">
              <a:prstClr val="black">
                <a:alpha val="40000"/>
              </a:prstClr>
            </a:outerShdw>
          </a:effectLst>
        </p:spPr>
      </p:pic>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302714" y="125449"/>
            <a:ext cx="13249472" cy="830997"/>
          </a:xfrm>
          <a:prstGeom prst="rect">
            <a:avLst/>
          </a:prstGeom>
          <a:noFill/>
        </p:spPr>
        <p:txBody>
          <a:bodyPr wrap="square" rtlCol="0">
            <a:spAutoFit/>
          </a:bodyPr>
          <a:lstStyle/>
          <a:p>
            <a:r>
              <a:rPr lang="en-US" altLang="zh-CN" sz="4800" b="1" dirty="0">
                <a:latin typeface="微软雅黑" panose="020B0503020204020204" pitchFamily="34" charset="-122"/>
                <a:ea typeface="微软雅黑" panose="020B0503020204020204" pitchFamily="34" charset="-122"/>
              </a:rPr>
              <a:t>2</a:t>
            </a:r>
            <a:r>
              <a:rPr lang="zh-CN" altLang="en-US" sz="4800" b="1" dirty="0">
                <a:latin typeface="微软雅黑" panose="020B0503020204020204" pitchFamily="34" charset="-122"/>
                <a:ea typeface="微软雅黑" panose="020B0503020204020204" pitchFamily="34" charset="-122"/>
              </a:rPr>
              <a:t>、易制爆危险化学品申购流程</a:t>
            </a:r>
          </a:p>
        </p:txBody>
      </p:sp>
      <p:pic>
        <p:nvPicPr>
          <p:cNvPr id="24" name="图片 23">
            <a:extLst>
              <a:ext uri="{FF2B5EF4-FFF2-40B4-BE49-F238E27FC236}">
                <a16:creationId xmlns:a16="http://schemas.microsoft.com/office/drawing/2014/main" id="{86A50A51-F66A-4725-AB76-D3C93A2B96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83944" y="1386694"/>
            <a:ext cx="3220048" cy="4338592"/>
          </a:xfrm>
          <a:prstGeom prst="rect">
            <a:avLst/>
          </a:prstGeom>
          <a:ln w="19050">
            <a:solidFill>
              <a:srgbClr val="479796"/>
            </a:solidFill>
          </a:ln>
        </p:spPr>
      </p:pic>
      <p:pic>
        <p:nvPicPr>
          <p:cNvPr id="22" name="图片 21">
            <a:extLst>
              <a:ext uri="{FF2B5EF4-FFF2-40B4-BE49-F238E27FC236}">
                <a16:creationId xmlns:a16="http://schemas.microsoft.com/office/drawing/2014/main" id="{F3EFEA07-54C0-4DBB-A97D-FC7389CA2B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39942" y="1398438"/>
            <a:ext cx="3220048" cy="4338591"/>
          </a:xfrm>
          <a:prstGeom prst="rect">
            <a:avLst/>
          </a:prstGeom>
          <a:ln w="19050">
            <a:solidFill>
              <a:srgbClr val="479796"/>
            </a:solidFill>
          </a:ln>
        </p:spPr>
      </p:pic>
      <p:sp>
        <p:nvSpPr>
          <p:cNvPr id="30" name="文本框 29">
            <a:extLst>
              <a:ext uri="{FF2B5EF4-FFF2-40B4-BE49-F238E27FC236}">
                <a16:creationId xmlns:a16="http://schemas.microsoft.com/office/drawing/2014/main" id="{C8CA17AE-41D6-4708-8A91-294C5DC7FC45}"/>
              </a:ext>
            </a:extLst>
          </p:cNvPr>
          <p:cNvSpPr txBox="1"/>
          <p:nvPr/>
        </p:nvSpPr>
        <p:spPr>
          <a:xfrm>
            <a:off x="8751654" y="5806443"/>
            <a:ext cx="6957699" cy="1405256"/>
          </a:xfrm>
          <a:prstGeom prst="rect">
            <a:avLst/>
          </a:prstGeom>
          <a:noFill/>
        </p:spPr>
        <p:txBody>
          <a:bodyPr wrap="square" rtlCol="0">
            <a:spAutoFit/>
          </a:bodyPr>
          <a:lstStyle/>
          <a:p>
            <a:pPr algn="ctr"/>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、学院将填好并经分管领导签字盖章的</a:t>
            </a:r>
            <a:r>
              <a:rPr lang="zh-CN" altLang="zh-CN" sz="2133" dirty="0">
                <a:solidFill>
                  <a:srgbClr val="479796"/>
                </a:solidFill>
                <a:latin typeface="微软雅黑" panose="020B0503020204020204" pitchFamily="34" charset="-122"/>
                <a:ea typeface="微软雅黑" panose="020B0503020204020204" pitchFamily="34" charset="-122"/>
              </a:rPr>
              <a:t>《易制爆危险化学品合法使用证明》</a:t>
            </a:r>
            <a:r>
              <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sz="2133" dirty="0">
                <a:solidFill>
                  <a:srgbClr val="479796"/>
                </a:solidFill>
                <a:latin typeface="微软雅黑" panose="020B0503020204020204" pitchFamily="34" charset="-122"/>
                <a:ea typeface="微软雅黑" panose="020B0503020204020204" pitchFamily="34" charset="-122"/>
              </a:rPr>
              <a:t>《法人授权委托书》</a:t>
            </a:r>
            <a:r>
              <a:rPr lang="zh-CN" altLang="en-US" sz="2133" dirty="0">
                <a:solidFill>
                  <a:srgbClr val="479796"/>
                </a:solidFill>
                <a:latin typeface="微软雅黑" panose="020B0503020204020204" pitchFamily="34" charset="-122"/>
                <a:ea typeface="微软雅黑" panose="020B0503020204020204" pitchFamily="34" charset="-122"/>
              </a:rPr>
              <a:t>及购买人身份证复印件</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（购买人必须是单位危化品管理负责人）</a:t>
            </a:r>
            <a:r>
              <a:rPr lang="zh-CN" altLang="zh-CN" sz="2133" dirty="0">
                <a:solidFill>
                  <a:schemeClr val="tx1">
                    <a:lumMod val="75000"/>
                    <a:lumOff val="25000"/>
                  </a:schemeClr>
                </a:solidFill>
                <a:latin typeface="微软雅黑" panose="020B0503020204020204" pitchFamily="34" charset="-122"/>
                <a:ea typeface="微软雅黑" panose="020B0503020204020204" pitchFamily="34" charset="-122"/>
              </a:rPr>
              <a:t> 报实验室与设备处</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实验室安全技术科</a:t>
            </a:r>
          </a:p>
        </p:txBody>
      </p:sp>
      <p:sp>
        <p:nvSpPr>
          <p:cNvPr id="32" name="矩形 31">
            <a:extLst>
              <a:ext uri="{FF2B5EF4-FFF2-40B4-BE49-F238E27FC236}">
                <a16:creationId xmlns:a16="http://schemas.microsoft.com/office/drawing/2014/main" id="{5469E443-5F00-4950-86AA-6607A7AA4CD4}"/>
              </a:ext>
            </a:extLst>
          </p:cNvPr>
          <p:cNvSpPr/>
          <p:nvPr/>
        </p:nvSpPr>
        <p:spPr>
          <a:xfrm>
            <a:off x="3167674" y="4747290"/>
            <a:ext cx="2426227" cy="66743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 name="矩形 32">
            <a:extLst>
              <a:ext uri="{FF2B5EF4-FFF2-40B4-BE49-F238E27FC236}">
                <a16:creationId xmlns:a16="http://schemas.microsoft.com/office/drawing/2014/main" id="{D5F50FC0-061A-4038-9357-1B034C1FA073}"/>
              </a:ext>
            </a:extLst>
          </p:cNvPr>
          <p:cNvSpPr/>
          <p:nvPr/>
        </p:nvSpPr>
        <p:spPr>
          <a:xfrm>
            <a:off x="7182842" y="2579302"/>
            <a:ext cx="915911" cy="26233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20" name="直接箭头连接符 19">
            <a:extLst>
              <a:ext uri="{FF2B5EF4-FFF2-40B4-BE49-F238E27FC236}">
                <a16:creationId xmlns:a16="http://schemas.microsoft.com/office/drawing/2014/main" id="{F7EA6A47-0FCD-4C82-865F-CC018E7B2598}"/>
              </a:ext>
            </a:extLst>
          </p:cNvPr>
          <p:cNvCxnSpPr>
            <a:cxnSpLocks/>
          </p:cNvCxnSpPr>
          <p:nvPr/>
        </p:nvCxnSpPr>
        <p:spPr>
          <a:xfrm>
            <a:off x="4411314" y="3423283"/>
            <a:ext cx="0" cy="336472"/>
          </a:xfrm>
          <a:prstGeom prst="straightConnector1">
            <a:avLst/>
          </a:prstGeom>
          <a:ln w="381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BF56B870-F02F-4069-9EB5-8109BBD69BAA}"/>
              </a:ext>
            </a:extLst>
          </p:cNvPr>
          <p:cNvSpPr txBox="1"/>
          <p:nvPr/>
        </p:nvSpPr>
        <p:spPr>
          <a:xfrm>
            <a:off x="1706214" y="2973704"/>
            <a:ext cx="5410200" cy="420564"/>
          </a:xfrm>
          <a:prstGeom prst="rect">
            <a:avLst/>
          </a:prstGeom>
          <a:noFill/>
          <a:ln>
            <a:noFill/>
          </a:ln>
        </p:spPr>
        <p:txBody>
          <a:bodyPr wrap="square" rtlCol="0">
            <a:spAutoFit/>
          </a:bodyPr>
          <a:lstStyle/>
          <a:p>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、进入实验室与设备管理处网站下载专区</a:t>
            </a:r>
          </a:p>
        </p:txBody>
      </p:sp>
      <p:sp>
        <p:nvSpPr>
          <p:cNvPr id="26" name="矩形 25">
            <a:extLst>
              <a:ext uri="{FF2B5EF4-FFF2-40B4-BE49-F238E27FC236}">
                <a16:creationId xmlns:a16="http://schemas.microsoft.com/office/drawing/2014/main" id="{9DC12AC6-AA20-4918-B414-D0BF6847442D}"/>
              </a:ext>
            </a:extLst>
          </p:cNvPr>
          <p:cNvSpPr/>
          <p:nvPr/>
        </p:nvSpPr>
        <p:spPr>
          <a:xfrm>
            <a:off x="914404" y="5732113"/>
            <a:ext cx="1583619" cy="25293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8" name="文本框 27">
            <a:extLst>
              <a:ext uri="{FF2B5EF4-FFF2-40B4-BE49-F238E27FC236}">
                <a16:creationId xmlns:a16="http://schemas.microsoft.com/office/drawing/2014/main" id="{B19CDB93-58CC-47E9-B1DF-D39C0BDE3630}"/>
              </a:ext>
            </a:extLst>
          </p:cNvPr>
          <p:cNvSpPr txBox="1"/>
          <p:nvPr/>
        </p:nvSpPr>
        <p:spPr>
          <a:xfrm>
            <a:off x="302715" y="6564101"/>
            <a:ext cx="8448939" cy="748795"/>
          </a:xfrm>
          <a:prstGeom prst="rect">
            <a:avLst/>
          </a:prstGeom>
          <a:noFill/>
        </p:spPr>
        <p:txBody>
          <a:bodyPr wrap="square" rtlCol="0">
            <a:spAutoFit/>
          </a:bodyPr>
          <a:lstStyle/>
          <a:p>
            <a:pPr algn="ctr"/>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、在实验室安全管理专区下载</a:t>
            </a:r>
            <a:endPar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en-US" altLang="zh-CN" sz="2133" dirty="0">
                <a:solidFill>
                  <a:srgbClr val="479796"/>
                </a:solidFill>
                <a:latin typeface="微软雅黑" panose="020B0503020204020204" pitchFamily="34" charset="-122"/>
                <a:ea typeface="微软雅黑" panose="020B0503020204020204" pitchFamily="34" charset="-122"/>
              </a:rPr>
              <a:t>《</a:t>
            </a:r>
            <a:r>
              <a:rPr lang="zh-CN" altLang="en-US" sz="2133" dirty="0">
                <a:solidFill>
                  <a:srgbClr val="479796"/>
                </a:solidFill>
                <a:latin typeface="微软雅黑" panose="020B0503020204020204" pitchFamily="34" charset="-122"/>
                <a:ea typeface="微软雅黑" panose="020B0503020204020204" pitchFamily="34" charset="-122"/>
              </a:rPr>
              <a:t>易制爆危险化学品合法使用证明</a:t>
            </a:r>
            <a:r>
              <a:rPr lang="en-US" altLang="zh-CN" sz="2133" dirty="0">
                <a:solidFill>
                  <a:srgbClr val="479796"/>
                </a:solidFill>
                <a:latin typeface="微软雅黑" panose="020B0503020204020204" pitchFamily="34" charset="-122"/>
                <a:ea typeface="微软雅黑" panose="020B0503020204020204" pitchFamily="34" charset="-122"/>
              </a:rPr>
              <a:t>》</a:t>
            </a:r>
            <a:r>
              <a:rPr lang="zh-CN" altLang="en-US" sz="2133" dirty="0">
                <a:solidFill>
                  <a:srgbClr val="479796"/>
                </a:solidFill>
                <a:latin typeface="微软雅黑" panose="020B0503020204020204" pitchFamily="34" charset="-122"/>
                <a:ea typeface="微软雅黑" panose="020B0503020204020204" pitchFamily="34" charset="-122"/>
              </a:rPr>
              <a:t>并填写</a:t>
            </a:r>
          </a:p>
        </p:txBody>
      </p:sp>
      <p:sp>
        <p:nvSpPr>
          <p:cNvPr id="18" name="文本框 17">
            <a:extLst>
              <a:ext uri="{FF2B5EF4-FFF2-40B4-BE49-F238E27FC236}">
                <a16:creationId xmlns:a16="http://schemas.microsoft.com/office/drawing/2014/main" id="{EFC51B30-85A0-4889-8016-D1FA1B9570DC}"/>
              </a:ext>
            </a:extLst>
          </p:cNvPr>
          <p:cNvSpPr txBox="1"/>
          <p:nvPr/>
        </p:nvSpPr>
        <p:spPr>
          <a:xfrm>
            <a:off x="302714" y="7747467"/>
            <a:ext cx="8448939" cy="420564"/>
          </a:xfrm>
          <a:prstGeom prst="rect">
            <a:avLst/>
          </a:prstGeom>
          <a:noFill/>
        </p:spPr>
        <p:txBody>
          <a:bodyPr wrap="square" rtlCol="0">
            <a:spAutoFit/>
          </a:bodyPr>
          <a:lstStyle/>
          <a:p>
            <a:pPr algn="ctr"/>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、将填写好的</a:t>
            </a:r>
            <a:r>
              <a:rPr lang="en-US" altLang="zh-CN" sz="2133" dirty="0">
                <a:solidFill>
                  <a:srgbClr val="479796"/>
                </a:solidFill>
                <a:latin typeface="微软雅黑" panose="020B0503020204020204" pitchFamily="34" charset="-122"/>
                <a:ea typeface="微软雅黑" panose="020B0503020204020204" pitchFamily="34" charset="-122"/>
              </a:rPr>
              <a:t>《</a:t>
            </a:r>
            <a:r>
              <a:rPr lang="zh-CN" altLang="en-US" sz="2133" dirty="0">
                <a:solidFill>
                  <a:srgbClr val="479796"/>
                </a:solidFill>
                <a:latin typeface="微软雅黑" panose="020B0503020204020204" pitchFamily="34" charset="-122"/>
                <a:ea typeface="微软雅黑" panose="020B0503020204020204" pitchFamily="34" charset="-122"/>
              </a:rPr>
              <a:t>易制爆危险化学品合法使用证明</a:t>
            </a:r>
            <a:r>
              <a:rPr lang="en-US" altLang="zh-CN" sz="2133" dirty="0">
                <a:solidFill>
                  <a:srgbClr val="479796"/>
                </a:solidFill>
                <a:latin typeface="微软雅黑" panose="020B0503020204020204" pitchFamily="34" charset="-122"/>
                <a:ea typeface="微软雅黑" panose="020B0503020204020204" pitchFamily="34" charset="-122"/>
              </a:rPr>
              <a:t>》</a:t>
            </a:r>
            <a:r>
              <a:rPr lang="zh-CN" altLang="en-US" sz="2133" dirty="0">
                <a:solidFill>
                  <a:srgbClr val="479796"/>
                </a:solidFill>
                <a:latin typeface="微软雅黑" panose="020B0503020204020204" pitchFamily="34" charset="-122"/>
                <a:ea typeface="微软雅黑" panose="020B0503020204020204" pitchFamily="34" charset="-122"/>
              </a:rPr>
              <a:t>交于李成朋老师</a:t>
            </a:r>
          </a:p>
        </p:txBody>
      </p:sp>
      <p:cxnSp>
        <p:nvCxnSpPr>
          <p:cNvPr id="25" name="直接箭头连接符 24">
            <a:extLst>
              <a:ext uri="{FF2B5EF4-FFF2-40B4-BE49-F238E27FC236}">
                <a16:creationId xmlns:a16="http://schemas.microsoft.com/office/drawing/2014/main" id="{56298B16-5406-4996-86D7-32196140D153}"/>
              </a:ext>
            </a:extLst>
          </p:cNvPr>
          <p:cNvCxnSpPr>
            <a:cxnSpLocks/>
          </p:cNvCxnSpPr>
          <p:nvPr/>
        </p:nvCxnSpPr>
        <p:spPr>
          <a:xfrm>
            <a:off x="4354276" y="7312896"/>
            <a:ext cx="0" cy="336472"/>
          </a:xfrm>
          <a:prstGeom prst="straightConnector1">
            <a:avLst/>
          </a:prstGeom>
          <a:ln w="381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2553C292-8104-4D6C-BEAD-ADC23DE7EFE4}"/>
              </a:ext>
            </a:extLst>
          </p:cNvPr>
          <p:cNvSpPr txBox="1"/>
          <p:nvPr/>
        </p:nvSpPr>
        <p:spPr>
          <a:xfrm>
            <a:off x="8939942" y="7649368"/>
            <a:ext cx="6471139" cy="1569660"/>
          </a:xfrm>
          <a:prstGeom prst="rect">
            <a:avLst/>
          </a:prstGeom>
          <a:noFill/>
        </p:spPr>
        <p:txBody>
          <a:bodyPr wrap="square" rtlCol="0">
            <a:spAutoFit/>
          </a:bodyPr>
          <a:lstStyle/>
          <a:p>
            <a:r>
              <a:rPr lang="zh-CN" altLang="en-US" sz="3200" b="1" dirty="0">
                <a:solidFill>
                  <a:srgbClr val="FF0000"/>
                </a:solidFill>
                <a:latin typeface="宋体" panose="02010600030101010101" pitchFamily="2" charset="-122"/>
                <a:ea typeface="宋体" panose="02010600030101010101" pitchFamily="2" charset="-122"/>
              </a:rPr>
              <a:t>为了方便大家，有需要易制爆的课题组直接告知李成朋老师进行填写即可！！！</a:t>
            </a:r>
          </a:p>
        </p:txBody>
      </p:sp>
    </p:spTree>
    <p:extLst>
      <p:ext uri="{BB962C8B-B14F-4D97-AF65-F5344CB8AC3E}">
        <p14:creationId xmlns:p14="http://schemas.microsoft.com/office/powerpoint/2010/main" val="387439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922604" y="835016"/>
            <a:ext cx="13249472" cy="830997"/>
          </a:xfrm>
          <a:prstGeom prst="rect">
            <a:avLst/>
          </a:prstGeom>
          <a:noFill/>
        </p:spPr>
        <p:txBody>
          <a:bodyPr wrap="square" rtlCol="0">
            <a:spAutoFit/>
          </a:bodyPr>
          <a:lstStyle/>
          <a:p>
            <a:r>
              <a:rPr lang="en-US" altLang="zh-CN" sz="4800" b="1" dirty="0">
                <a:latin typeface="微软雅黑" panose="020B0503020204020204" pitchFamily="34" charset="-122"/>
                <a:ea typeface="微软雅黑" panose="020B0503020204020204" pitchFamily="34" charset="-122"/>
              </a:rPr>
              <a:t>3</a:t>
            </a:r>
            <a:r>
              <a:rPr lang="zh-CN" altLang="en-US" sz="4800" b="1" dirty="0">
                <a:latin typeface="微软雅黑" panose="020B0503020204020204" pitchFamily="34" charset="-122"/>
                <a:ea typeface="微软雅黑" panose="020B0503020204020204" pitchFamily="34" charset="-122"/>
              </a:rPr>
              <a:t>、申购流程</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重要提示</a:t>
            </a:r>
          </a:p>
        </p:txBody>
      </p:sp>
      <p:sp>
        <p:nvSpPr>
          <p:cNvPr id="8" name="文本框 7">
            <a:extLst>
              <a:ext uri="{FF2B5EF4-FFF2-40B4-BE49-F238E27FC236}">
                <a16:creationId xmlns:a16="http://schemas.microsoft.com/office/drawing/2014/main" id="{7CAF9288-CA9F-4D31-B09A-233B4AE675C8}"/>
              </a:ext>
            </a:extLst>
          </p:cNvPr>
          <p:cNvSpPr txBox="1"/>
          <p:nvPr/>
        </p:nvSpPr>
        <p:spPr>
          <a:xfrm>
            <a:off x="922604" y="2794689"/>
            <a:ext cx="13825536" cy="2931380"/>
          </a:xfrm>
          <a:prstGeom prst="rect">
            <a:avLst/>
          </a:prstGeom>
          <a:noFill/>
        </p:spPr>
        <p:txBody>
          <a:bodyPr wrap="square" rtlCol="0">
            <a:spAutoFit/>
          </a:bodyPr>
          <a:lstStyle/>
          <a:p>
            <a:pPr>
              <a:lnSpc>
                <a:spcPct val="150000"/>
              </a:lnSpc>
            </a:pPr>
            <a:r>
              <a:rPr lang="zh-CN" altLang="en-US" sz="4267" b="1" dirty="0">
                <a:solidFill>
                  <a:srgbClr val="C00000"/>
                </a:solidFill>
                <a:latin typeface="微软雅黑" panose="020B0503020204020204" pitchFamily="34" charset="-122"/>
                <a:ea typeface="微软雅黑" panose="020B0503020204020204" pitchFamily="34" charset="-122"/>
              </a:rPr>
              <a:t>       高锰酸钾</a:t>
            </a:r>
            <a:r>
              <a:rPr lang="zh-CN" altLang="en-US" sz="4267" b="1" dirty="0">
                <a:solidFill>
                  <a:srgbClr val="479796"/>
                </a:solidFill>
                <a:latin typeface="微软雅黑" panose="020B0503020204020204" pitchFamily="34" charset="-122"/>
                <a:ea typeface="微软雅黑" panose="020B0503020204020204" pitchFamily="34" charset="-122"/>
              </a:rPr>
              <a:t>因其既属于易制毒化学品，又属于易制爆危险化学品，公安禁毒与治安部门分别进行管控，因此高锰酸钾申购一次需要同时提交易制毒与易制爆两份申请。</a:t>
            </a:r>
          </a:p>
        </p:txBody>
      </p:sp>
    </p:spTree>
    <p:extLst>
      <p:ext uri="{BB962C8B-B14F-4D97-AF65-F5344CB8AC3E}">
        <p14:creationId xmlns:p14="http://schemas.microsoft.com/office/powerpoint/2010/main" val="163065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a16="http://schemas.microsoft.com/office/drawing/2014/main" id="{35D47371-0194-4F2A-B408-4236312D8A86}"/>
              </a:ext>
            </a:extLst>
          </p:cNvPr>
          <p:cNvSpPr txBox="1"/>
          <p:nvPr/>
        </p:nvSpPr>
        <p:spPr>
          <a:xfrm>
            <a:off x="1118737" y="1444283"/>
            <a:ext cx="14524069" cy="830997"/>
          </a:xfrm>
          <a:prstGeom prst="rect">
            <a:avLst/>
          </a:prstGeom>
          <a:noFill/>
        </p:spPr>
        <p:txBody>
          <a:bodyPr wrap="square" rtlCol="0">
            <a:spAutoFit/>
          </a:bodyPr>
          <a:lstStyle/>
          <a:p>
            <a:r>
              <a:rPr lang="en-US" altLang="zh-CN" sz="4800" b="1" dirty="0">
                <a:latin typeface="微软雅黑" panose="020B0503020204020204" pitchFamily="34" charset="-122"/>
                <a:ea typeface="微软雅黑" panose="020B0503020204020204" pitchFamily="34" charset="-122"/>
              </a:rPr>
              <a:t>1</a:t>
            </a:r>
            <a:r>
              <a:rPr lang="zh-CN" altLang="en-US" sz="4800" b="1" dirty="0">
                <a:latin typeface="微软雅黑" panose="020B0503020204020204" pitchFamily="34" charset="-122"/>
                <a:ea typeface="微软雅黑" panose="020B0503020204020204" pitchFamily="34" charset="-122"/>
              </a:rPr>
              <a:t>、易制毒、易制爆化学品的领取和使用</a:t>
            </a:r>
          </a:p>
        </p:txBody>
      </p:sp>
      <p:sp>
        <p:nvSpPr>
          <p:cNvPr id="8" name="文本框 7">
            <a:extLst>
              <a:ext uri="{FF2B5EF4-FFF2-40B4-BE49-F238E27FC236}">
                <a16:creationId xmlns:a16="http://schemas.microsoft.com/office/drawing/2014/main" id="{3B03C5E2-3E12-467B-84B2-53EF5D8F0980}"/>
              </a:ext>
            </a:extLst>
          </p:cNvPr>
          <p:cNvSpPr txBox="1"/>
          <p:nvPr/>
        </p:nvSpPr>
        <p:spPr>
          <a:xfrm>
            <a:off x="1118737" y="2337432"/>
            <a:ext cx="13825536" cy="3402150"/>
          </a:xfrm>
          <a:prstGeom prst="rect">
            <a:avLst/>
          </a:prstGeom>
          <a:noFill/>
        </p:spPr>
        <p:txBody>
          <a:bodyPr wrap="square" rtlCol="0">
            <a:spAutoFit/>
          </a:bodyPr>
          <a:lstStyle/>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      按照学校的统一规定，各单位购买的易制毒、易制爆化学品都应存放于危险化学品库房（</a:t>
            </a: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崇义楼</a:t>
            </a:r>
            <a:r>
              <a:rPr lang="en-US" altLang="zh-CN" sz="2667" b="1" dirty="0">
                <a:solidFill>
                  <a:schemeClr val="tx1">
                    <a:lumMod val="75000"/>
                    <a:lumOff val="25000"/>
                  </a:schemeClr>
                </a:solidFill>
                <a:latin typeface="微软雅黑" panose="020B0503020204020204" pitchFamily="34" charset="-122"/>
                <a:ea typeface="微软雅黑" panose="020B0503020204020204" pitchFamily="34" charset="-122"/>
              </a:rPr>
              <a:t>432</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）中并由两名危险化学品管理负责人（</a:t>
            </a: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杨岚、李成朋</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）进行管理，需要领用的填写向所在单位危险化学品管理负责人提出领用申请并在领用后认真做好登记，正确记录领用时间、数量、领用人及用途（</a:t>
            </a: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其中用途一栏在三级台账上应具体显示出用于什么实验</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）等信息。</a:t>
            </a:r>
          </a:p>
        </p:txBody>
      </p:sp>
      <p:grpSp>
        <p:nvGrpSpPr>
          <p:cNvPr id="9" name="Group 3">
            <a:extLst>
              <a:ext uri="{FF2B5EF4-FFF2-40B4-BE49-F238E27FC236}">
                <a16:creationId xmlns:a16="http://schemas.microsoft.com/office/drawing/2014/main" id="{CC0287AE-A314-486A-A3C4-2D549B43A90E}"/>
              </a:ext>
            </a:extLst>
          </p:cNvPr>
          <p:cNvGrpSpPr>
            <a:grpSpLocks/>
          </p:cNvGrpSpPr>
          <p:nvPr/>
        </p:nvGrpSpPr>
        <p:grpSpPr bwMode="auto">
          <a:xfrm>
            <a:off x="894122" y="247171"/>
            <a:ext cx="8039100" cy="994834"/>
            <a:chOff x="1170" y="1118"/>
            <a:chExt cx="3798" cy="470"/>
          </a:xfrm>
        </p:grpSpPr>
        <p:sp>
          <p:nvSpPr>
            <p:cNvPr id="10" name="Rectangle 4">
              <a:extLst>
                <a:ext uri="{FF2B5EF4-FFF2-40B4-BE49-F238E27FC236}">
                  <a16:creationId xmlns:a16="http://schemas.microsoft.com/office/drawing/2014/main" id="{4296DFE9-EF5D-4464-B81B-B0FDAD46FA47}"/>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1" name="Freeform 5">
              <a:extLst>
                <a:ext uri="{FF2B5EF4-FFF2-40B4-BE49-F238E27FC236}">
                  <a16:creationId xmlns:a16="http://schemas.microsoft.com/office/drawing/2014/main" id="{FEEC4857-E475-4BEA-A68B-0F077C5D88E6}"/>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2" name="Text Box 6">
              <a:extLst>
                <a:ext uri="{FF2B5EF4-FFF2-40B4-BE49-F238E27FC236}">
                  <a16:creationId xmlns:a16="http://schemas.microsoft.com/office/drawing/2014/main" id="{82BF6300-0A93-43D5-8694-A23A691DF419}"/>
                </a:ext>
              </a:extLst>
            </p:cNvPr>
            <p:cNvSpPr txBox="1">
              <a:spLocks noChangeArrowheads="1"/>
            </p:cNvSpPr>
            <p:nvPr/>
          </p:nvSpPr>
          <p:spPr bwMode="gray">
            <a:xfrm>
              <a:off x="1317" y="1118"/>
              <a:ext cx="442"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三</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3" name="Text Box 7">
              <a:extLst>
                <a:ext uri="{FF2B5EF4-FFF2-40B4-BE49-F238E27FC236}">
                  <a16:creationId xmlns:a16="http://schemas.microsoft.com/office/drawing/2014/main" id="{B384762A-055A-424A-9709-1E1732B2ED12}"/>
                </a:ext>
              </a:extLst>
            </p:cNvPr>
            <p:cNvSpPr txBox="1">
              <a:spLocks noChangeArrowheads="1"/>
            </p:cNvSpPr>
            <p:nvPr/>
          </p:nvSpPr>
          <p:spPr bwMode="gray">
            <a:xfrm>
              <a:off x="2030" y="1177"/>
              <a:ext cx="2677"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管制化学品的使用储存</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
        <p:nvSpPr>
          <p:cNvPr id="14" name="文本框 13">
            <a:extLst>
              <a:ext uri="{FF2B5EF4-FFF2-40B4-BE49-F238E27FC236}">
                <a16:creationId xmlns:a16="http://schemas.microsoft.com/office/drawing/2014/main" id="{1B689B9F-303A-444C-81A0-D9EC918BE37E}"/>
              </a:ext>
            </a:extLst>
          </p:cNvPr>
          <p:cNvSpPr txBox="1"/>
          <p:nvPr/>
        </p:nvSpPr>
        <p:spPr>
          <a:xfrm>
            <a:off x="347754" y="9571762"/>
            <a:ext cx="7200800" cy="748795"/>
          </a:xfrm>
          <a:prstGeom prst="rect">
            <a:avLst/>
          </a:prstGeom>
          <a:noFill/>
        </p:spPr>
        <p:txBody>
          <a:bodyPr wrap="square" rtlCol="0">
            <a:spAutoFit/>
          </a:bodyPr>
          <a:lstStyle/>
          <a:p>
            <a:pPr algn="ctr"/>
            <a:r>
              <a:rPr lang="zh-CN" altLang="en-US" sz="2133" dirty="0">
                <a:solidFill>
                  <a:srgbClr val="C00000"/>
                </a:solidFill>
                <a:latin typeface="微软雅黑" panose="020B0503020204020204" pitchFamily="34" charset="-122"/>
                <a:ea typeface="微软雅黑" panose="020B0503020204020204" pitchFamily="34" charset="-122"/>
              </a:rPr>
              <a:t>红色二级台账：</a:t>
            </a:r>
            <a:r>
              <a:rPr lang="zh-CN" altLang="en-US" sz="2133" dirty="0">
                <a:solidFill>
                  <a:schemeClr val="tx1">
                    <a:lumMod val="75000"/>
                    <a:lumOff val="25000"/>
                  </a:schemeClr>
                </a:solidFill>
                <a:latin typeface="微软雅黑" panose="020B0503020204020204" pitchFamily="34" charset="-122"/>
                <a:ea typeface="微软雅黑" panose="020B0503020204020204" pitchFamily="34" charset="-122"/>
              </a:rPr>
              <a:t>放置于危险化学品库房中，由危险化学品管理负责人进行管理，详细记录易制毒化学品出入库情况</a:t>
            </a:r>
          </a:p>
        </p:txBody>
      </p:sp>
      <p:sp>
        <p:nvSpPr>
          <p:cNvPr id="16" name="文本框 15">
            <a:extLst>
              <a:ext uri="{FF2B5EF4-FFF2-40B4-BE49-F238E27FC236}">
                <a16:creationId xmlns:a16="http://schemas.microsoft.com/office/drawing/2014/main" id="{0A7CF6A4-4809-459A-BFEF-483C71A4BC49}"/>
              </a:ext>
            </a:extLst>
          </p:cNvPr>
          <p:cNvSpPr txBox="1"/>
          <p:nvPr/>
        </p:nvSpPr>
        <p:spPr>
          <a:xfrm>
            <a:off x="8608301" y="9571764"/>
            <a:ext cx="6814999" cy="1077026"/>
          </a:xfrm>
          <a:prstGeom prst="rect">
            <a:avLst/>
          </a:prstGeom>
          <a:noFill/>
        </p:spPr>
        <p:txBody>
          <a:bodyPr wrap="square" rtlCol="0">
            <a:spAutoFit/>
          </a:bodyPr>
          <a:lstStyle/>
          <a:p>
            <a:r>
              <a:rPr lang="zh-CN" altLang="en-US" sz="2133" dirty="0">
                <a:solidFill>
                  <a:schemeClr val="accent1">
                    <a:lumMod val="75000"/>
                  </a:schemeClr>
                </a:solidFill>
                <a:latin typeface="微软雅黑" panose="020B0503020204020204" pitchFamily="34" charset="-122"/>
                <a:ea typeface="微软雅黑" panose="020B0503020204020204" pitchFamily="34" charset="-122"/>
              </a:rPr>
              <a:t>蓝色三级台账</a:t>
            </a:r>
            <a:r>
              <a:rPr lang="zh-CN" altLang="en-US" sz="2133" dirty="0">
                <a:latin typeface="微软雅黑" panose="020B0503020204020204" pitchFamily="34" charset="-122"/>
                <a:ea typeface="微软雅黑" panose="020B0503020204020204" pitchFamily="34" charset="-122"/>
              </a:rPr>
              <a:t>：放置于各实验室中，由实验室负责人进行管理，详细记录易制毒化学品领取、使用、剩余（</a:t>
            </a:r>
            <a:r>
              <a:rPr lang="zh-CN" altLang="en-US" sz="2133" b="1" dirty="0">
                <a:latin typeface="微软雅黑" panose="020B0503020204020204" pitchFamily="34" charset="-122"/>
                <a:ea typeface="微软雅黑" panose="020B0503020204020204" pitchFamily="34" charset="-122"/>
              </a:rPr>
              <a:t>以毫升为单位</a:t>
            </a:r>
            <a:r>
              <a:rPr lang="zh-CN" altLang="en-US" sz="2133" dirty="0">
                <a:latin typeface="微软雅黑" panose="020B0503020204020204" pitchFamily="34" charset="-122"/>
                <a:ea typeface="微软雅黑" panose="020B0503020204020204" pitchFamily="34" charset="-122"/>
              </a:rPr>
              <a:t>）情况</a:t>
            </a:r>
          </a:p>
        </p:txBody>
      </p:sp>
      <p:grpSp>
        <p:nvGrpSpPr>
          <p:cNvPr id="17" name="组合 16">
            <a:extLst>
              <a:ext uri="{FF2B5EF4-FFF2-40B4-BE49-F238E27FC236}">
                <a16:creationId xmlns:a16="http://schemas.microsoft.com/office/drawing/2014/main" id="{760DFA7C-61AC-4035-9E98-F55BE19944F1}"/>
              </a:ext>
            </a:extLst>
          </p:cNvPr>
          <p:cNvGrpSpPr/>
          <p:nvPr/>
        </p:nvGrpSpPr>
        <p:grpSpPr>
          <a:xfrm>
            <a:off x="107727" y="6430132"/>
            <a:ext cx="7682067" cy="2760280"/>
            <a:chOff x="116366" y="3054143"/>
            <a:chExt cx="5761550" cy="2070210"/>
          </a:xfrm>
        </p:grpSpPr>
        <p:pic>
          <p:nvPicPr>
            <p:cNvPr id="18" name="图片 17">
              <a:extLst>
                <a:ext uri="{FF2B5EF4-FFF2-40B4-BE49-F238E27FC236}">
                  <a16:creationId xmlns:a16="http://schemas.microsoft.com/office/drawing/2014/main" id="{95EDDB22-F2F4-4952-85C5-AA6D2E199E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366" y="3054143"/>
              <a:ext cx="2878259" cy="2069009"/>
            </a:xfrm>
            <a:prstGeom prst="rect">
              <a:avLst/>
            </a:prstGeom>
          </p:spPr>
        </p:pic>
        <p:pic>
          <p:nvPicPr>
            <p:cNvPr id="19" name="图片 18">
              <a:extLst>
                <a:ext uri="{FF2B5EF4-FFF2-40B4-BE49-F238E27FC236}">
                  <a16:creationId xmlns:a16="http://schemas.microsoft.com/office/drawing/2014/main" id="{78C41122-6FC7-4BE2-81D1-9B765C1079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99656" y="3054143"/>
              <a:ext cx="2878260" cy="2070210"/>
            </a:xfrm>
            <a:prstGeom prst="rect">
              <a:avLst/>
            </a:prstGeom>
          </p:spPr>
        </p:pic>
      </p:grpSp>
      <p:grpSp>
        <p:nvGrpSpPr>
          <p:cNvPr id="20" name="组合 19">
            <a:extLst>
              <a:ext uri="{FF2B5EF4-FFF2-40B4-BE49-F238E27FC236}">
                <a16:creationId xmlns:a16="http://schemas.microsoft.com/office/drawing/2014/main" id="{EEBE07ED-3872-4608-BC5F-35C49E254829}"/>
              </a:ext>
            </a:extLst>
          </p:cNvPr>
          <p:cNvGrpSpPr/>
          <p:nvPr/>
        </p:nvGrpSpPr>
        <p:grpSpPr>
          <a:xfrm>
            <a:off x="8128000" y="6430128"/>
            <a:ext cx="7725477" cy="2760277"/>
            <a:chOff x="6206548" y="3064210"/>
            <a:chExt cx="5794108" cy="2070208"/>
          </a:xfrm>
        </p:grpSpPr>
        <p:pic>
          <p:nvPicPr>
            <p:cNvPr id="21" name="图片 20">
              <a:extLst>
                <a:ext uri="{FF2B5EF4-FFF2-40B4-BE49-F238E27FC236}">
                  <a16:creationId xmlns:a16="http://schemas.microsoft.com/office/drawing/2014/main" id="{B3398CA5-F33A-4947-B6DD-5C514DF2E55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06548" y="3064210"/>
              <a:ext cx="2888270" cy="2069009"/>
            </a:xfrm>
            <a:prstGeom prst="rect">
              <a:avLst/>
            </a:prstGeom>
          </p:spPr>
        </p:pic>
        <p:pic>
          <p:nvPicPr>
            <p:cNvPr id="22" name="图片 21">
              <a:extLst>
                <a:ext uri="{FF2B5EF4-FFF2-40B4-BE49-F238E27FC236}">
                  <a16:creationId xmlns:a16="http://schemas.microsoft.com/office/drawing/2014/main" id="{63014F46-73C0-4E5A-916B-6E81B60766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22399" y="3064210"/>
              <a:ext cx="2878257" cy="2070208"/>
            </a:xfrm>
            <a:prstGeom prst="rect">
              <a:avLst/>
            </a:prstGeom>
          </p:spPr>
        </p:pic>
      </p:grpSp>
      <p:sp>
        <p:nvSpPr>
          <p:cNvPr id="23" name="矩形 22">
            <a:extLst>
              <a:ext uri="{FF2B5EF4-FFF2-40B4-BE49-F238E27FC236}">
                <a16:creationId xmlns:a16="http://schemas.microsoft.com/office/drawing/2014/main" id="{A309B3EB-A844-4361-B9C3-9798DED450B5}"/>
              </a:ext>
            </a:extLst>
          </p:cNvPr>
          <p:cNvSpPr/>
          <p:nvPr/>
        </p:nvSpPr>
        <p:spPr>
          <a:xfrm>
            <a:off x="0" y="11223265"/>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551509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E04A2AD7-5321-4EFB-9546-D68CDB28C541}"/>
              </a:ext>
            </a:extLst>
          </p:cNvPr>
          <p:cNvSpPr txBox="1"/>
          <p:nvPr/>
        </p:nvSpPr>
        <p:spPr>
          <a:xfrm>
            <a:off x="227921" y="248608"/>
            <a:ext cx="12569515" cy="666786"/>
          </a:xfrm>
          <a:prstGeom prst="rect">
            <a:avLst/>
          </a:prstGeom>
          <a:noFill/>
        </p:spPr>
        <p:txBody>
          <a:bodyPr wrap="square" rtlCol="0">
            <a:spAutoFit/>
          </a:bodyPr>
          <a:lstStyle/>
          <a:p>
            <a:r>
              <a:rPr lang="en-US" altLang="zh-CN" sz="3733" b="1" dirty="0">
                <a:ln w="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3733" b="1" dirty="0">
                <a:ln w="0"/>
                <a:solidFill>
                  <a:schemeClr val="tx1">
                    <a:lumMod val="75000"/>
                    <a:lumOff val="25000"/>
                  </a:schemeClr>
                </a:solidFill>
                <a:latin typeface="微软雅黑" panose="020B0503020204020204" pitchFamily="34" charset="-122"/>
                <a:ea typeface="微软雅黑" panose="020B0503020204020204" pitchFamily="34" charset="-122"/>
              </a:rPr>
              <a:t>、易制毒、易制爆化学品台帐登记本要如何登记？</a:t>
            </a:r>
          </a:p>
        </p:txBody>
      </p:sp>
      <p:sp>
        <p:nvSpPr>
          <p:cNvPr id="8" name="文本框 7">
            <a:extLst>
              <a:ext uri="{FF2B5EF4-FFF2-40B4-BE49-F238E27FC236}">
                <a16:creationId xmlns:a16="http://schemas.microsoft.com/office/drawing/2014/main" id="{3B03C5E2-3E12-467B-84B2-53EF5D8F0980}"/>
              </a:ext>
            </a:extLst>
          </p:cNvPr>
          <p:cNvSpPr txBox="1"/>
          <p:nvPr/>
        </p:nvSpPr>
        <p:spPr>
          <a:xfrm>
            <a:off x="548640" y="821537"/>
            <a:ext cx="10893482" cy="683457"/>
          </a:xfrm>
          <a:prstGeom prst="rect">
            <a:avLst/>
          </a:prstGeom>
          <a:noFill/>
        </p:spPr>
        <p:txBody>
          <a:bodyPr wrap="square" rtlCol="0">
            <a:spAutoFit/>
          </a:bodyPr>
          <a:lstStyle/>
          <a:p>
            <a:pPr algn="ctr">
              <a:lnSpc>
                <a:spcPts val="5333"/>
              </a:lnSpc>
            </a:pPr>
            <a:r>
              <a:rPr lang="zh-CN" altLang="en-US" sz="2000" dirty="0">
                <a:solidFill>
                  <a:srgbClr val="479796"/>
                </a:solidFill>
                <a:latin typeface="微软雅黑" panose="020B0503020204020204" pitchFamily="34" charset="-122"/>
                <a:ea typeface="微软雅黑" panose="020B0503020204020204" pitchFamily="34" charset="-122"/>
              </a:rPr>
              <a:t>例：某老师通过化学品管理系统成功申购一瓶</a:t>
            </a:r>
            <a:r>
              <a:rPr lang="en-US" altLang="zh-CN" sz="2000" dirty="0">
                <a:solidFill>
                  <a:srgbClr val="479796"/>
                </a:solidFill>
                <a:latin typeface="微软雅黑" panose="020B0503020204020204" pitchFamily="34" charset="-122"/>
                <a:ea typeface="微软雅黑" panose="020B0503020204020204" pitchFamily="34" charset="-122"/>
              </a:rPr>
              <a:t>500ml</a:t>
            </a:r>
            <a:r>
              <a:rPr lang="zh-CN" altLang="en-US" sz="2000" dirty="0">
                <a:solidFill>
                  <a:srgbClr val="479796"/>
                </a:solidFill>
                <a:latin typeface="微软雅黑" panose="020B0503020204020204" pitchFamily="34" charset="-122"/>
                <a:ea typeface="微软雅黑" panose="020B0503020204020204" pitchFamily="34" charset="-122"/>
              </a:rPr>
              <a:t>硫酸，该硫酸的全生命周期登记流程如下：</a:t>
            </a:r>
          </a:p>
        </p:txBody>
      </p:sp>
      <p:sp>
        <p:nvSpPr>
          <p:cNvPr id="12" name="文本框 11">
            <a:extLst>
              <a:ext uri="{FF2B5EF4-FFF2-40B4-BE49-F238E27FC236}">
                <a16:creationId xmlns:a16="http://schemas.microsoft.com/office/drawing/2014/main" id="{B14B115E-C4F7-433C-87A9-81328D563092}"/>
              </a:ext>
            </a:extLst>
          </p:cNvPr>
          <p:cNvSpPr txBox="1"/>
          <p:nvPr/>
        </p:nvSpPr>
        <p:spPr>
          <a:xfrm>
            <a:off x="548640" y="1463424"/>
            <a:ext cx="15164558" cy="1363130"/>
          </a:xfrm>
          <a:prstGeom prst="rect">
            <a:avLst/>
          </a:prstGeom>
          <a:noFill/>
        </p:spPr>
        <p:txBody>
          <a:bodyPr wrap="square" rtlCol="0">
            <a:spAutoFit/>
          </a:bodyPr>
          <a:lstStyle/>
          <a:p>
            <a:pPr>
              <a:lnSpc>
                <a:spcPts val="5333"/>
              </a:lnSpc>
            </a:pP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第一步：化学品库房入库登记</a:t>
            </a:r>
            <a:endParaRPr lang="en-US" altLang="zh-CN" sz="2667"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货物送到后，由危险化学品管理负责人（杨岚、李成朋）接收入库并使用</a:t>
            </a:r>
            <a:r>
              <a:rPr lang="zh-CN" altLang="en-US" sz="2667" dirty="0">
                <a:solidFill>
                  <a:srgbClr val="C00000"/>
                </a:solidFill>
                <a:latin typeface="微软雅黑" panose="020B0503020204020204" pitchFamily="34" charset="-122"/>
                <a:ea typeface="微软雅黑" panose="020B0503020204020204" pitchFamily="34" charset="-122"/>
              </a:rPr>
              <a:t>红色二级台帐</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进行入库登记</a:t>
            </a:r>
          </a:p>
        </p:txBody>
      </p:sp>
      <p:pic>
        <p:nvPicPr>
          <p:cNvPr id="6" name="图片 5">
            <a:extLst>
              <a:ext uri="{FF2B5EF4-FFF2-40B4-BE49-F238E27FC236}">
                <a16:creationId xmlns:a16="http://schemas.microsoft.com/office/drawing/2014/main" id="{7685A842-FA6C-4852-B5E6-926EDDD426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861" y="3010983"/>
            <a:ext cx="11827652" cy="3538185"/>
          </a:xfrm>
          <a:prstGeom prst="rect">
            <a:avLst/>
          </a:prstGeom>
          <a:ln w="38100">
            <a:solidFill>
              <a:srgbClr val="C00000"/>
            </a:solidFill>
          </a:ln>
        </p:spPr>
      </p:pic>
      <p:sp>
        <p:nvSpPr>
          <p:cNvPr id="9" name="矩形 8">
            <a:extLst>
              <a:ext uri="{FF2B5EF4-FFF2-40B4-BE49-F238E27FC236}">
                <a16:creationId xmlns:a16="http://schemas.microsoft.com/office/drawing/2014/main" id="{B346A3A1-A2DC-459E-911A-1492F666990B}"/>
              </a:ext>
            </a:extLst>
          </p:cNvPr>
          <p:cNvSpPr/>
          <p:nvPr/>
        </p:nvSpPr>
        <p:spPr>
          <a:xfrm>
            <a:off x="1353418" y="5282697"/>
            <a:ext cx="10657184" cy="38404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1" name="图片 10">
            <a:extLst>
              <a:ext uri="{FF2B5EF4-FFF2-40B4-BE49-F238E27FC236}">
                <a16:creationId xmlns:a16="http://schemas.microsoft.com/office/drawing/2014/main" id="{E2B9A574-5B7F-4223-AC8B-B2DE5CC177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136" y="8077858"/>
            <a:ext cx="11817552" cy="3535165"/>
          </a:xfrm>
          <a:prstGeom prst="rect">
            <a:avLst/>
          </a:prstGeom>
          <a:ln w="38100">
            <a:solidFill>
              <a:srgbClr val="C00000"/>
            </a:solidFill>
          </a:ln>
        </p:spPr>
      </p:pic>
      <p:sp>
        <p:nvSpPr>
          <p:cNvPr id="13" name="矩形 12">
            <a:extLst>
              <a:ext uri="{FF2B5EF4-FFF2-40B4-BE49-F238E27FC236}">
                <a16:creationId xmlns:a16="http://schemas.microsoft.com/office/drawing/2014/main" id="{76EE4673-6415-44E6-AB01-48428B95F9DC}"/>
              </a:ext>
            </a:extLst>
          </p:cNvPr>
          <p:cNvSpPr/>
          <p:nvPr/>
        </p:nvSpPr>
        <p:spPr>
          <a:xfrm>
            <a:off x="1353418" y="10707110"/>
            <a:ext cx="10657184" cy="40799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4" name="组合 13">
            <a:extLst>
              <a:ext uri="{FF2B5EF4-FFF2-40B4-BE49-F238E27FC236}">
                <a16:creationId xmlns:a16="http://schemas.microsoft.com/office/drawing/2014/main" id="{94BE3944-9D17-44BD-9905-E0943F111577}"/>
              </a:ext>
            </a:extLst>
          </p:cNvPr>
          <p:cNvGrpSpPr/>
          <p:nvPr/>
        </p:nvGrpSpPr>
        <p:grpSpPr>
          <a:xfrm>
            <a:off x="10842711" y="7285565"/>
            <a:ext cx="4656517" cy="3504389"/>
            <a:chOff x="7752184" y="3176972"/>
            <a:chExt cx="3492388" cy="2628292"/>
          </a:xfrm>
        </p:grpSpPr>
        <p:sp>
          <p:nvSpPr>
            <p:cNvPr id="16" name="椭圆 15">
              <a:extLst>
                <a:ext uri="{FF2B5EF4-FFF2-40B4-BE49-F238E27FC236}">
                  <a16:creationId xmlns:a16="http://schemas.microsoft.com/office/drawing/2014/main" id="{837EE878-3F98-47F6-B175-FC637674DBAF}"/>
                </a:ext>
              </a:extLst>
            </p:cNvPr>
            <p:cNvSpPr/>
            <p:nvPr/>
          </p:nvSpPr>
          <p:spPr>
            <a:xfrm>
              <a:off x="7752184" y="5661248"/>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7" name="直接连接符 16">
              <a:extLst>
                <a:ext uri="{FF2B5EF4-FFF2-40B4-BE49-F238E27FC236}">
                  <a16:creationId xmlns:a16="http://schemas.microsoft.com/office/drawing/2014/main" id="{8CDADF8F-C3CC-4C30-AF95-2F5E88E7C603}"/>
                </a:ext>
              </a:extLst>
            </p:cNvPr>
            <p:cNvCxnSpPr>
              <a:cxnSpLocks/>
            </p:cNvCxnSpPr>
            <p:nvPr/>
          </p:nvCxnSpPr>
          <p:spPr>
            <a:xfrm flipV="1">
              <a:off x="7824192" y="4642114"/>
              <a:ext cx="1728192" cy="109114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a16="http://schemas.microsoft.com/office/drawing/2014/main" id="{2463B32F-121F-48B5-A37B-DA372FDBDC05}"/>
                </a:ext>
              </a:extLst>
            </p:cNvPr>
            <p:cNvSpPr/>
            <p:nvPr/>
          </p:nvSpPr>
          <p:spPr>
            <a:xfrm>
              <a:off x="9336360" y="3176972"/>
              <a:ext cx="1908212" cy="1908212"/>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文本框 18">
              <a:extLst>
                <a:ext uri="{FF2B5EF4-FFF2-40B4-BE49-F238E27FC236}">
                  <a16:creationId xmlns:a16="http://schemas.microsoft.com/office/drawing/2014/main" id="{87D1D117-636C-4D1A-9ECC-2F03E98D2E78}"/>
                </a:ext>
              </a:extLst>
            </p:cNvPr>
            <p:cNvSpPr txBox="1"/>
            <p:nvPr/>
          </p:nvSpPr>
          <p:spPr>
            <a:xfrm>
              <a:off x="9426370" y="3700743"/>
              <a:ext cx="1728192" cy="900247"/>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此信息要和实验室</a:t>
              </a:r>
              <a:r>
                <a:rPr lang="zh-CN" altLang="en-US" sz="2400" dirty="0">
                  <a:solidFill>
                    <a:schemeClr val="tx2">
                      <a:lumMod val="60000"/>
                      <a:lumOff val="40000"/>
                    </a:schemeClr>
                  </a:solidFill>
                  <a:latin typeface="微软雅黑" panose="020B0503020204020204" pitchFamily="34" charset="-122"/>
                  <a:ea typeface="微软雅黑" panose="020B0503020204020204" pitchFamily="34" charset="-122"/>
                </a:rPr>
                <a:t>蓝色三级台账</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对应</a:t>
              </a:r>
            </a:p>
          </p:txBody>
        </p:sp>
      </p:grpSp>
      <p:sp>
        <p:nvSpPr>
          <p:cNvPr id="20" name="文本框 19">
            <a:extLst>
              <a:ext uri="{FF2B5EF4-FFF2-40B4-BE49-F238E27FC236}">
                <a16:creationId xmlns:a16="http://schemas.microsoft.com/office/drawing/2014/main" id="{0E91260D-3533-45A7-8994-85F3D4A1DC55}"/>
              </a:ext>
            </a:extLst>
          </p:cNvPr>
          <p:cNvSpPr txBox="1"/>
          <p:nvPr/>
        </p:nvSpPr>
        <p:spPr>
          <a:xfrm>
            <a:off x="343035" y="6604000"/>
            <a:ext cx="13825536" cy="1363130"/>
          </a:xfrm>
          <a:prstGeom prst="rect">
            <a:avLst/>
          </a:prstGeom>
          <a:noFill/>
        </p:spPr>
        <p:txBody>
          <a:bodyPr wrap="square" rtlCol="0">
            <a:spAutoFit/>
          </a:bodyPr>
          <a:lstStyle/>
          <a:p>
            <a:pPr>
              <a:lnSpc>
                <a:spcPts val="5333"/>
              </a:lnSpc>
            </a:pP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第二步：化学品库房出库登记</a:t>
            </a:r>
            <a:endParaRPr lang="en-US" altLang="zh-CN" sz="2667"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化学品被领取后，危险化学品管理负责人使用</a:t>
            </a:r>
            <a:r>
              <a:rPr lang="zh-CN" altLang="en-US" sz="2667" dirty="0">
                <a:solidFill>
                  <a:srgbClr val="C00000"/>
                </a:solidFill>
                <a:latin typeface="微软雅黑" panose="020B0503020204020204" pitchFamily="34" charset="-122"/>
                <a:ea typeface="微软雅黑" panose="020B0503020204020204" pitchFamily="34" charset="-122"/>
              </a:rPr>
              <a:t>红色二级台账</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进行出库登记</a:t>
            </a:r>
          </a:p>
        </p:txBody>
      </p:sp>
    </p:spTree>
    <p:extLst>
      <p:ext uri="{BB962C8B-B14F-4D97-AF65-F5344CB8AC3E}">
        <p14:creationId xmlns:p14="http://schemas.microsoft.com/office/powerpoint/2010/main" val="1908460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id="{B14B115E-C4F7-433C-87A9-81328D563092}"/>
              </a:ext>
            </a:extLst>
          </p:cNvPr>
          <p:cNvSpPr txBox="1"/>
          <p:nvPr/>
        </p:nvSpPr>
        <p:spPr>
          <a:xfrm>
            <a:off x="835404" y="589434"/>
            <a:ext cx="13825536" cy="1363130"/>
          </a:xfrm>
          <a:prstGeom prst="rect">
            <a:avLst/>
          </a:prstGeom>
          <a:noFill/>
        </p:spPr>
        <p:txBody>
          <a:bodyPr wrap="square" rtlCol="0">
            <a:spAutoFit/>
          </a:bodyPr>
          <a:lstStyle/>
          <a:p>
            <a:pPr>
              <a:lnSpc>
                <a:spcPts val="5333"/>
              </a:lnSpc>
            </a:pP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第三步：实验室领取和使用登记</a:t>
            </a:r>
            <a:endParaRPr lang="en-US" altLang="zh-CN" sz="2667"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化学品进入实验室后，实验室使用</a:t>
            </a:r>
            <a:r>
              <a:rPr lang="zh-CN" altLang="en-US" sz="2667" dirty="0">
                <a:solidFill>
                  <a:srgbClr val="0070C0"/>
                </a:solidFill>
                <a:latin typeface="微软雅黑" panose="020B0503020204020204" pitchFamily="34" charset="-122"/>
                <a:ea typeface="微软雅黑" panose="020B0503020204020204" pitchFamily="34" charset="-122"/>
              </a:rPr>
              <a:t>蓝色三级台账</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进行领取和使用登记</a:t>
            </a:r>
          </a:p>
        </p:txBody>
      </p:sp>
      <p:pic>
        <p:nvPicPr>
          <p:cNvPr id="10" name="图片 9">
            <a:extLst>
              <a:ext uri="{FF2B5EF4-FFF2-40B4-BE49-F238E27FC236}">
                <a16:creationId xmlns:a16="http://schemas.microsoft.com/office/drawing/2014/main" id="{181534CD-1033-4B27-94C4-E41B8ADC36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5060" y="2346604"/>
            <a:ext cx="11817552" cy="3535165"/>
          </a:xfrm>
          <a:prstGeom prst="rect">
            <a:avLst/>
          </a:prstGeom>
          <a:ln w="38100">
            <a:solidFill>
              <a:schemeClr val="tx2">
                <a:lumMod val="60000"/>
                <a:lumOff val="40000"/>
              </a:schemeClr>
            </a:solidFill>
          </a:ln>
        </p:spPr>
      </p:pic>
      <p:sp>
        <p:nvSpPr>
          <p:cNvPr id="9" name="矩形 8">
            <a:extLst>
              <a:ext uri="{FF2B5EF4-FFF2-40B4-BE49-F238E27FC236}">
                <a16:creationId xmlns:a16="http://schemas.microsoft.com/office/drawing/2014/main" id="{B346A3A1-A2DC-459E-911A-1492F666990B}"/>
              </a:ext>
            </a:extLst>
          </p:cNvPr>
          <p:cNvSpPr/>
          <p:nvPr/>
        </p:nvSpPr>
        <p:spPr>
          <a:xfrm>
            <a:off x="2031228" y="4554850"/>
            <a:ext cx="11381383" cy="40799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6" name="组合 15">
            <a:extLst>
              <a:ext uri="{FF2B5EF4-FFF2-40B4-BE49-F238E27FC236}">
                <a16:creationId xmlns:a16="http://schemas.microsoft.com/office/drawing/2014/main" id="{CA68EB19-FA66-4F03-9749-BA77199C3C17}"/>
              </a:ext>
            </a:extLst>
          </p:cNvPr>
          <p:cNvGrpSpPr/>
          <p:nvPr/>
        </p:nvGrpSpPr>
        <p:grpSpPr>
          <a:xfrm>
            <a:off x="9136019" y="1338492"/>
            <a:ext cx="4656517" cy="3504389"/>
            <a:chOff x="7752184" y="3176972"/>
            <a:chExt cx="3492388" cy="2628292"/>
          </a:xfrm>
        </p:grpSpPr>
        <p:sp>
          <p:nvSpPr>
            <p:cNvPr id="17" name="椭圆 16">
              <a:extLst>
                <a:ext uri="{FF2B5EF4-FFF2-40B4-BE49-F238E27FC236}">
                  <a16:creationId xmlns:a16="http://schemas.microsoft.com/office/drawing/2014/main" id="{248117B1-398E-4836-AABB-1AEA06A80284}"/>
                </a:ext>
              </a:extLst>
            </p:cNvPr>
            <p:cNvSpPr/>
            <p:nvPr/>
          </p:nvSpPr>
          <p:spPr>
            <a:xfrm>
              <a:off x="7752184" y="5661248"/>
              <a:ext cx="144016" cy="1440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8" name="直接连接符 17">
              <a:extLst>
                <a:ext uri="{FF2B5EF4-FFF2-40B4-BE49-F238E27FC236}">
                  <a16:creationId xmlns:a16="http://schemas.microsoft.com/office/drawing/2014/main" id="{9C98BDC4-83C7-4D01-90CC-819B081EC431}"/>
                </a:ext>
              </a:extLst>
            </p:cNvPr>
            <p:cNvCxnSpPr>
              <a:cxnSpLocks/>
            </p:cNvCxnSpPr>
            <p:nvPr/>
          </p:nvCxnSpPr>
          <p:spPr>
            <a:xfrm flipV="1">
              <a:off x="7824192" y="4642114"/>
              <a:ext cx="1728192" cy="109114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a16="http://schemas.microsoft.com/office/drawing/2014/main" id="{057B8057-49A5-493D-A297-18E1C5141CC6}"/>
                </a:ext>
              </a:extLst>
            </p:cNvPr>
            <p:cNvSpPr/>
            <p:nvPr/>
          </p:nvSpPr>
          <p:spPr>
            <a:xfrm>
              <a:off x="9336360" y="3176972"/>
              <a:ext cx="1908212" cy="1908212"/>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文本框 20">
              <a:extLst>
                <a:ext uri="{FF2B5EF4-FFF2-40B4-BE49-F238E27FC236}">
                  <a16:creationId xmlns:a16="http://schemas.microsoft.com/office/drawing/2014/main" id="{48579FDF-A363-4B46-A7D2-69DF308DCB7A}"/>
                </a:ext>
              </a:extLst>
            </p:cNvPr>
            <p:cNvSpPr txBox="1"/>
            <p:nvPr/>
          </p:nvSpPr>
          <p:spPr>
            <a:xfrm>
              <a:off x="9426370" y="3536719"/>
              <a:ext cx="1728192" cy="117724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此信息要和</a:t>
              </a:r>
              <a:r>
                <a:rPr lang="zh-CN" altLang="en-US" sz="2400" dirty="0">
                  <a:solidFill>
                    <a:srgbClr val="C00000"/>
                  </a:solidFill>
                  <a:latin typeface="微软雅黑" panose="020B0503020204020204" pitchFamily="34" charset="-122"/>
                  <a:ea typeface="微软雅黑" panose="020B0503020204020204" pitchFamily="34" charset="-122"/>
                </a:rPr>
                <a:t>红色二级台账</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及实验室暂存余量对应</a:t>
              </a:r>
            </a:p>
          </p:txBody>
        </p:sp>
      </p:grpSp>
      <p:sp>
        <p:nvSpPr>
          <p:cNvPr id="20" name="文本框 19">
            <a:extLst>
              <a:ext uri="{FF2B5EF4-FFF2-40B4-BE49-F238E27FC236}">
                <a16:creationId xmlns:a16="http://schemas.microsoft.com/office/drawing/2014/main" id="{6A15A569-F89C-4A9E-925A-428EAF9FEB8F}"/>
              </a:ext>
            </a:extLst>
          </p:cNvPr>
          <p:cNvSpPr txBox="1"/>
          <p:nvPr/>
        </p:nvSpPr>
        <p:spPr>
          <a:xfrm>
            <a:off x="1305169" y="6464983"/>
            <a:ext cx="12886006" cy="3380413"/>
          </a:xfrm>
          <a:prstGeom prst="rect">
            <a:avLst/>
          </a:prstGeom>
          <a:noFill/>
        </p:spPr>
        <p:txBody>
          <a:bodyPr wrap="square">
            <a:spAutoFit/>
          </a:bodyPr>
          <a:lstStyle/>
          <a:p>
            <a:pPr>
              <a:lnSpc>
                <a:spcPts val="5333"/>
              </a:lnSpc>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大部分实验对易制毒、易制爆化学品的使用量无法精准计算，时常发生实验结束后领取的易制毒、易制爆化学品还有剩余的情况，因此学校规定：</a:t>
            </a:r>
            <a:endParaRPr lang="en-US"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      实验室老师一次领取的易制毒、易制爆化学品量</a:t>
            </a:r>
            <a:r>
              <a:rPr lang="zh-CN" altLang="en-US" sz="1800" b="1" dirty="0">
                <a:solidFill>
                  <a:srgbClr val="479796"/>
                </a:solidFill>
                <a:latin typeface="微软雅黑" panose="020B0503020204020204" pitchFamily="34" charset="-122"/>
                <a:ea typeface="微软雅黑" panose="020B0503020204020204" pitchFamily="34" charset="-122"/>
              </a:rPr>
              <a:t>不能超过该实验室一周的使用量</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，未使用完的易制毒、易制爆化学品应分类暂存于试剂柜中，</a:t>
            </a:r>
            <a:r>
              <a:rPr lang="zh-CN" altLang="en-US" sz="1800" b="1" dirty="0">
                <a:solidFill>
                  <a:srgbClr val="479796"/>
                </a:solidFill>
                <a:latin typeface="微软雅黑" panose="020B0503020204020204" pitchFamily="34" charset="-122"/>
                <a:ea typeface="微软雅黑" panose="020B0503020204020204" pitchFamily="34" charset="-122"/>
              </a:rPr>
              <a:t>切不可随意混放</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mn-ea"/>
              </a:rPr>
              <a:t>并在柜体相应位置张贴化学品标签，注明化学品品名、余量等信息，其试剂柜须实行双人双锁管理以防被盗或丢失</a:t>
            </a:r>
            <a:endParaRPr lang="zh-CN" altLang="en-US" dirty="0"/>
          </a:p>
        </p:txBody>
      </p:sp>
      <p:sp>
        <p:nvSpPr>
          <p:cNvPr id="22" name="矩形 21">
            <a:extLst>
              <a:ext uri="{FF2B5EF4-FFF2-40B4-BE49-F238E27FC236}">
                <a16:creationId xmlns:a16="http://schemas.microsoft.com/office/drawing/2014/main" id="{5D3011E1-A4CC-40B8-8257-9EF5BF43D90E}"/>
              </a:ext>
            </a:extLst>
          </p:cNvPr>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553654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文本框 10">
            <a:extLst>
              <a:ext uri="{FF2B5EF4-FFF2-40B4-BE49-F238E27FC236}">
                <a16:creationId xmlns:a16="http://schemas.microsoft.com/office/drawing/2014/main" id="{1754F262-71BE-4E9F-B574-5FD74F32DA99}"/>
              </a:ext>
            </a:extLst>
          </p:cNvPr>
          <p:cNvSpPr txBox="1"/>
          <p:nvPr/>
        </p:nvSpPr>
        <p:spPr>
          <a:xfrm>
            <a:off x="1215232" y="857214"/>
            <a:ext cx="12569515" cy="666786"/>
          </a:xfrm>
          <a:prstGeom prst="rect">
            <a:avLst/>
          </a:prstGeom>
          <a:noFill/>
        </p:spPr>
        <p:txBody>
          <a:bodyPr wrap="square" rtlCol="0">
            <a:spAutoFit/>
          </a:bodyPr>
          <a:lstStyle/>
          <a:p>
            <a:r>
              <a:rPr lang="zh-CN" altLang="en-US" sz="3733" b="1" dirty="0">
                <a:ln w="0"/>
                <a:solidFill>
                  <a:schemeClr val="tx1">
                    <a:lumMod val="75000"/>
                    <a:lumOff val="25000"/>
                  </a:schemeClr>
                </a:solidFill>
                <a:latin typeface="微软雅黑" panose="020B0503020204020204" pitchFamily="34" charset="-122"/>
                <a:ea typeface="微软雅黑" panose="020B0503020204020204" pitchFamily="34" charset="-122"/>
              </a:rPr>
              <a:t>学校和相关部门检查危险化学品管理情况查什么？</a:t>
            </a:r>
          </a:p>
        </p:txBody>
      </p:sp>
      <p:sp>
        <p:nvSpPr>
          <p:cNvPr id="12" name="文本框 11">
            <a:extLst>
              <a:ext uri="{FF2B5EF4-FFF2-40B4-BE49-F238E27FC236}">
                <a16:creationId xmlns:a16="http://schemas.microsoft.com/office/drawing/2014/main" id="{7C9587EB-A1B3-4CF2-A82E-174F9AD5CA35}"/>
              </a:ext>
            </a:extLst>
          </p:cNvPr>
          <p:cNvSpPr txBox="1"/>
          <p:nvPr/>
        </p:nvSpPr>
        <p:spPr>
          <a:xfrm>
            <a:off x="1215232" y="2359544"/>
            <a:ext cx="13825536" cy="4081823"/>
          </a:xfrm>
          <a:prstGeom prst="rect">
            <a:avLst/>
          </a:prstGeom>
          <a:noFill/>
        </p:spPr>
        <p:txBody>
          <a:bodyPr wrap="square" rtlCol="0">
            <a:spAutoFit/>
          </a:bodyPr>
          <a:lstStyle/>
          <a:p>
            <a:pPr>
              <a:lnSpc>
                <a:spcPts val="5333"/>
              </a:lnSpc>
            </a:pP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、查危险化学品库房</a:t>
            </a:r>
            <a:r>
              <a:rPr lang="zh-CN" altLang="en-US" sz="2667" dirty="0">
                <a:solidFill>
                  <a:srgbClr val="C00000"/>
                </a:solidFill>
                <a:latin typeface="微软雅黑" panose="020B0503020204020204" pitchFamily="34" charset="-122"/>
                <a:ea typeface="微软雅黑" panose="020B0503020204020204" pitchFamily="34" charset="-122"/>
              </a:rPr>
              <a:t>红色二级台帐</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和对应实验室</a:t>
            </a:r>
            <a:r>
              <a:rPr lang="zh-CN" altLang="en-US" sz="2667" dirty="0">
                <a:solidFill>
                  <a:srgbClr val="0070C0"/>
                </a:solidFill>
                <a:latin typeface="微软雅黑" panose="020B0503020204020204" pitchFamily="34" charset="-122"/>
                <a:ea typeface="微软雅黑" panose="020B0503020204020204" pitchFamily="34" charset="-122"/>
              </a:rPr>
              <a:t>蓝色三级台帐</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登记信息是否对应，数量关系是否闭合，逻辑关系是否吻合。</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2</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、查实验室</a:t>
            </a:r>
            <a:r>
              <a:rPr lang="zh-CN" altLang="en-US" sz="2667" dirty="0">
                <a:solidFill>
                  <a:srgbClr val="0070C0"/>
                </a:solidFill>
                <a:latin typeface="微软雅黑" panose="020B0503020204020204" pitchFamily="34" charset="-122"/>
                <a:ea typeface="微软雅黑" panose="020B0503020204020204" pitchFamily="34" charset="-122"/>
                <a:sym typeface="+mn-ea"/>
              </a:rPr>
              <a:t>蓝色三级台帐</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的使用和余量信息与当前实验室易制毒、易制爆化学品剩余数量是否一致。</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a:lnSpc>
                <a:spcPts val="5333"/>
              </a:lnSpc>
            </a:pP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3</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、查易制毒、易制爆化学品是否按规定分类存放于危险化学品库房或专用试剂柜中，存放区域相关标识是否齐全，试剂包装是否完好，有无随意摆放的情况。</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Tree>
    <p:extLst>
      <p:ext uri="{BB962C8B-B14F-4D97-AF65-F5344CB8AC3E}">
        <p14:creationId xmlns:p14="http://schemas.microsoft.com/office/powerpoint/2010/main" val="2368678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a:extLst>
              <a:ext uri="{FF2B5EF4-FFF2-40B4-BE49-F238E27FC236}">
                <a16:creationId xmlns:a16="http://schemas.microsoft.com/office/drawing/2014/main" id="{CA3622FA-FDDC-43F7-BF00-2190A4A81630}"/>
              </a:ext>
            </a:extLst>
          </p:cNvPr>
          <p:cNvSpPr txBox="1"/>
          <p:nvPr/>
        </p:nvSpPr>
        <p:spPr>
          <a:xfrm>
            <a:off x="1374475" y="3557375"/>
            <a:ext cx="13817653" cy="1363130"/>
          </a:xfrm>
          <a:prstGeom prst="rect">
            <a:avLst/>
          </a:prstGeom>
          <a:noFill/>
        </p:spPr>
        <p:txBody>
          <a:bodyPr wrap="square" rtlCol="0">
            <a:spAutoFit/>
          </a:bodyPr>
          <a:lstStyle/>
          <a:p>
            <a:pPr>
              <a:lnSpc>
                <a:spcPts val="5333"/>
              </a:lnSpc>
            </a:pPr>
            <a:r>
              <a:rPr lang="en-US" altLang="zh-CN"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rPr>
              <a:t>、无标签或过期的易制毒、易制爆化学品</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按照化学废弃物处置。也即是各实验室打包封箱于</a:t>
            </a: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223</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登记领钥匙后自行拖运到废液暂存室。</a:t>
            </a:r>
          </a:p>
        </p:txBody>
      </p:sp>
      <p:sp>
        <p:nvSpPr>
          <p:cNvPr id="9" name="文本框 8">
            <a:extLst>
              <a:ext uri="{FF2B5EF4-FFF2-40B4-BE49-F238E27FC236}">
                <a16:creationId xmlns:a16="http://schemas.microsoft.com/office/drawing/2014/main" id="{C21F5107-C366-442C-89BE-538241B2976B}"/>
              </a:ext>
            </a:extLst>
          </p:cNvPr>
          <p:cNvSpPr txBox="1"/>
          <p:nvPr/>
        </p:nvSpPr>
        <p:spPr>
          <a:xfrm>
            <a:off x="1374473" y="5526398"/>
            <a:ext cx="13817653" cy="635495"/>
          </a:xfrm>
          <a:prstGeom prst="rect">
            <a:avLst/>
          </a:prstGeom>
          <a:noFill/>
        </p:spPr>
        <p:txBody>
          <a:bodyPr wrap="square" rtlCol="0">
            <a:spAutoFit/>
          </a:bodyPr>
          <a:lstStyle/>
          <a:p>
            <a:pPr fontAlgn="auto">
              <a:lnSpc>
                <a:spcPct val="150000"/>
              </a:lnSpc>
            </a:pP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rPr>
              <a:t>易制毒、易制爆化学品试剂空瓶</a:t>
            </a:r>
            <a:r>
              <a:rPr lang="zh-CN" altLang="en-US" sz="2667" dirty="0">
                <a:ln w="0"/>
                <a:latin typeface="微软雅黑" panose="020B0503020204020204" pitchFamily="34" charset="-122"/>
                <a:ea typeface="微软雅黑" panose="020B0503020204020204" pitchFamily="34" charset="-122"/>
                <a:cs typeface="微软雅黑" panose="020B0503020204020204" pitchFamily="34" charset="-122"/>
              </a:rPr>
              <a:t>学院统一回收。同样也是运到废液</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暂存室。</a:t>
            </a:r>
          </a:p>
        </p:txBody>
      </p:sp>
      <p:sp>
        <p:nvSpPr>
          <p:cNvPr id="11" name="文本框 10">
            <a:extLst>
              <a:ext uri="{FF2B5EF4-FFF2-40B4-BE49-F238E27FC236}">
                <a16:creationId xmlns:a16="http://schemas.microsoft.com/office/drawing/2014/main" id="{C945E575-CD29-41E5-A9D1-CDD76F4A46A7}"/>
              </a:ext>
            </a:extLst>
          </p:cNvPr>
          <p:cNvSpPr txBox="1"/>
          <p:nvPr/>
        </p:nvSpPr>
        <p:spPr>
          <a:xfrm>
            <a:off x="1374473" y="6665602"/>
            <a:ext cx="13817653" cy="635495"/>
          </a:xfrm>
          <a:prstGeom prst="rect">
            <a:avLst/>
          </a:prstGeom>
          <a:noFill/>
        </p:spPr>
        <p:txBody>
          <a:bodyPr wrap="square" rtlCol="0">
            <a:spAutoFit/>
          </a:bodyPr>
          <a:lstStyle/>
          <a:p>
            <a:pPr fontAlgn="auto">
              <a:lnSpc>
                <a:spcPct val="150000"/>
              </a:lnSpc>
            </a:pP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、需要</a:t>
            </a:r>
            <a:r>
              <a:rPr lang="zh-CN" altLang="en-US"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sym typeface="+mn-ea"/>
              </a:rPr>
              <a:t>废液储存容器的课题组</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将书面申请交到崇义楼</a:t>
            </a: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223</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申领。</a:t>
            </a:r>
          </a:p>
        </p:txBody>
      </p:sp>
      <p:grpSp>
        <p:nvGrpSpPr>
          <p:cNvPr id="13" name="Group 3">
            <a:extLst>
              <a:ext uri="{FF2B5EF4-FFF2-40B4-BE49-F238E27FC236}">
                <a16:creationId xmlns:a16="http://schemas.microsoft.com/office/drawing/2014/main" id="{107466CB-3283-4866-A55A-F953462BB587}"/>
              </a:ext>
            </a:extLst>
          </p:cNvPr>
          <p:cNvGrpSpPr>
            <a:grpSpLocks/>
          </p:cNvGrpSpPr>
          <p:nvPr/>
        </p:nvGrpSpPr>
        <p:grpSpPr bwMode="auto">
          <a:xfrm>
            <a:off x="936325" y="1026583"/>
            <a:ext cx="8039100" cy="994834"/>
            <a:chOff x="1170" y="1118"/>
            <a:chExt cx="3798" cy="470"/>
          </a:xfrm>
        </p:grpSpPr>
        <p:sp>
          <p:nvSpPr>
            <p:cNvPr id="14" name="Rectangle 4">
              <a:extLst>
                <a:ext uri="{FF2B5EF4-FFF2-40B4-BE49-F238E27FC236}">
                  <a16:creationId xmlns:a16="http://schemas.microsoft.com/office/drawing/2014/main" id="{570C342D-6186-4280-9727-70FE72D3314B}"/>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5" name="Freeform 5">
              <a:extLst>
                <a:ext uri="{FF2B5EF4-FFF2-40B4-BE49-F238E27FC236}">
                  <a16:creationId xmlns:a16="http://schemas.microsoft.com/office/drawing/2014/main" id="{03DE73BB-E0D9-40B3-8E8C-F9DCFBEB9FA5}"/>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6" name="Text Box 6">
              <a:extLst>
                <a:ext uri="{FF2B5EF4-FFF2-40B4-BE49-F238E27FC236}">
                  <a16:creationId xmlns:a16="http://schemas.microsoft.com/office/drawing/2014/main" id="{DDFC39CD-8620-40BF-81F7-6036993471DC}"/>
                </a:ext>
              </a:extLst>
            </p:cNvPr>
            <p:cNvSpPr txBox="1">
              <a:spLocks noChangeArrowheads="1"/>
            </p:cNvSpPr>
            <p:nvPr/>
          </p:nvSpPr>
          <p:spPr bwMode="gray">
            <a:xfrm>
              <a:off x="1343"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四</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7" name="Text Box 7">
              <a:extLst>
                <a:ext uri="{FF2B5EF4-FFF2-40B4-BE49-F238E27FC236}">
                  <a16:creationId xmlns:a16="http://schemas.microsoft.com/office/drawing/2014/main" id="{644EFF42-C71B-4FAB-93DD-C897E2944FF4}"/>
                </a:ext>
              </a:extLst>
            </p:cNvPr>
            <p:cNvSpPr txBox="1">
              <a:spLocks noChangeArrowheads="1"/>
            </p:cNvSpPr>
            <p:nvPr/>
          </p:nvSpPr>
          <p:spPr bwMode="gray">
            <a:xfrm>
              <a:off x="1990" y="1177"/>
              <a:ext cx="241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废弃管制化学品处置</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Tree>
    <p:extLst>
      <p:ext uri="{BB962C8B-B14F-4D97-AF65-F5344CB8AC3E}">
        <p14:creationId xmlns:p14="http://schemas.microsoft.com/office/powerpoint/2010/main" val="216186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68025EB4-29C4-4A52-A56D-543FC2CDF957}"/>
              </a:ext>
            </a:extLst>
          </p:cNvPr>
          <p:cNvSpPr/>
          <p:nvPr/>
        </p:nvSpPr>
        <p:spPr>
          <a:xfrm>
            <a:off x="4027929" y="6945360"/>
            <a:ext cx="4797320" cy="828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9DC7AFC1-0261-47C3-8995-DEBBBD7C1E6F}"/>
              </a:ext>
            </a:extLst>
          </p:cNvPr>
          <p:cNvSpPr/>
          <p:nvPr/>
        </p:nvSpPr>
        <p:spPr>
          <a:xfrm>
            <a:off x="3108960" y="5767626"/>
            <a:ext cx="6953653" cy="828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123111DD-F486-4489-B97D-90EBE76A397E}"/>
              </a:ext>
            </a:extLst>
          </p:cNvPr>
          <p:cNvSpPr/>
          <p:nvPr/>
        </p:nvSpPr>
        <p:spPr>
          <a:xfrm>
            <a:off x="3108960" y="4667454"/>
            <a:ext cx="7596554" cy="828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740A2DED-A778-436C-9275-A36889B07640}"/>
              </a:ext>
            </a:extLst>
          </p:cNvPr>
          <p:cNvSpPr/>
          <p:nvPr/>
        </p:nvSpPr>
        <p:spPr>
          <a:xfrm>
            <a:off x="4027929" y="3584594"/>
            <a:ext cx="4797320" cy="828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25D03B42-E9CB-4ABD-A202-1CE89BD05283}"/>
              </a:ext>
            </a:extLst>
          </p:cNvPr>
          <p:cNvSpPr/>
          <p:nvPr/>
        </p:nvSpPr>
        <p:spPr>
          <a:xfrm>
            <a:off x="4027929" y="2432578"/>
            <a:ext cx="4797320" cy="82809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文本框 10">
            <a:extLst>
              <a:ext uri="{FF2B5EF4-FFF2-40B4-BE49-F238E27FC236}">
                <a16:creationId xmlns:a16="http://schemas.microsoft.com/office/drawing/2014/main" id="{C945E575-CD29-41E5-A9D1-CDD76F4A46A7}"/>
              </a:ext>
            </a:extLst>
          </p:cNvPr>
          <p:cNvSpPr txBox="1"/>
          <p:nvPr/>
        </p:nvSpPr>
        <p:spPr>
          <a:xfrm>
            <a:off x="4178106" y="2501565"/>
            <a:ext cx="4797320" cy="635495"/>
          </a:xfrm>
          <a:prstGeom prst="rect">
            <a:avLst/>
          </a:prstGeom>
          <a:noFill/>
        </p:spPr>
        <p:txBody>
          <a:bodyPr wrap="square" rtlCol="0">
            <a:spAutoFit/>
          </a:bodyPr>
          <a:lstStyle/>
          <a:p>
            <a:pPr fontAlgn="auto">
              <a:lnSpc>
                <a:spcPct val="150000"/>
              </a:lnSpc>
            </a:pP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通过电话或信息联系老师</a:t>
            </a:r>
          </a:p>
        </p:txBody>
      </p:sp>
      <p:grpSp>
        <p:nvGrpSpPr>
          <p:cNvPr id="13" name="Group 3">
            <a:extLst>
              <a:ext uri="{FF2B5EF4-FFF2-40B4-BE49-F238E27FC236}">
                <a16:creationId xmlns:a16="http://schemas.microsoft.com/office/drawing/2014/main" id="{107466CB-3283-4866-A55A-F953462BB587}"/>
              </a:ext>
            </a:extLst>
          </p:cNvPr>
          <p:cNvGrpSpPr>
            <a:grpSpLocks/>
          </p:cNvGrpSpPr>
          <p:nvPr/>
        </p:nvGrpSpPr>
        <p:grpSpPr bwMode="auto">
          <a:xfrm>
            <a:off x="936325" y="1026583"/>
            <a:ext cx="8039100" cy="994834"/>
            <a:chOff x="1170" y="1118"/>
            <a:chExt cx="3798" cy="470"/>
          </a:xfrm>
        </p:grpSpPr>
        <p:sp>
          <p:nvSpPr>
            <p:cNvPr id="14" name="Rectangle 4">
              <a:extLst>
                <a:ext uri="{FF2B5EF4-FFF2-40B4-BE49-F238E27FC236}">
                  <a16:creationId xmlns:a16="http://schemas.microsoft.com/office/drawing/2014/main" id="{570C342D-6186-4280-9727-70FE72D3314B}"/>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5" name="Freeform 5">
              <a:extLst>
                <a:ext uri="{FF2B5EF4-FFF2-40B4-BE49-F238E27FC236}">
                  <a16:creationId xmlns:a16="http://schemas.microsoft.com/office/drawing/2014/main" id="{03DE73BB-E0D9-40B3-8E8C-F9DCFBEB9FA5}"/>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6" name="Text Box 6">
              <a:extLst>
                <a:ext uri="{FF2B5EF4-FFF2-40B4-BE49-F238E27FC236}">
                  <a16:creationId xmlns:a16="http://schemas.microsoft.com/office/drawing/2014/main" id="{DDFC39CD-8620-40BF-81F7-6036993471DC}"/>
                </a:ext>
              </a:extLst>
            </p:cNvPr>
            <p:cNvSpPr txBox="1">
              <a:spLocks noChangeArrowheads="1"/>
            </p:cNvSpPr>
            <p:nvPr/>
          </p:nvSpPr>
          <p:spPr bwMode="gray">
            <a:xfrm>
              <a:off x="1343"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五</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7" name="Text Box 7">
              <a:extLst>
                <a:ext uri="{FF2B5EF4-FFF2-40B4-BE49-F238E27FC236}">
                  <a16:creationId xmlns:a16="http://schemas.microsoft.com/office/drawing/2014/main" id="{644EFF42-C71B-4FAB-93DD-C897E2944FF4}"/>
                </a:ext>
              </a:extLst>
            </p:cNvPr>
            <p:cNvSpPr txBox="1">
              <a:spLocks noChangeArrowheads="1"/>
            </p:cNvSpPr>
            <p:nvPr/>
          </p:nvSpPr>
          <p:spPr bwMode="gray">
            <a:xfrm>
              <a:off x="1990" y="1177"/>
              <a:ext cx="241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如何领取管制化学品</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
        <p:nvSpPr>
          <p:cNvPr id="12" name="文本框 11">
            <a:extLst>
              <a:ext uri="{FF2B5EF4-FFF2-40B4-BE49-F238E27FC236}">
                <a16:creationId xmlns:a16="http://schemas.microsoft.com/office/drawing/2014/main" id="{B67B94CA-AB04-49A0-90F8-EF6C770B32EE}"/>
              </a:ext>
            </a:extLst>
          </p:cNvPr>
          <p:cNvSpPr txBox="1"/>
          <p:nvPr/>
        </p:nvSpPr>
        <p:spPr>
          <a:xfrm>
            <a:off x="4430379" y="3625779"/>
            <a:ext cx="4545045" cy="635495"/>
          </a:xfrm>
          <a:prstGeom prst="rect">
            <a:avLst/>
          </a:prstGeom>
          <a:noFill/>
        </p:spPr>
        <p:txBody>
          <a:bodyPr wrap="square" rtlCol="0">
            <a:spAutoFit/>
          </a:bodyPr>
          <a:lstStyle/>
          <a:p>
            <a:pPr fontAlgn="auto">
              <a:lnSpc>
                <a:spcPct val="150000"/>
              </a:lnSpc>
            </a:pP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并在</a:t>
            </a: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分钟之内到</a:t>
            </a: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432</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门口</a:t>
            </a:r>
          </a:p>
        </p:txBody>
      </p:sp>
      <p:sp>
        <p:nvSpPr>
          <p:cNvPr id="18" name="文本框 17">
            <a:extLst>
              <a:ext uri="{FF2B5EF4-FFF2-40B4-BE49-F238E27FC236}">
                <a16:creationId xmlns:a16="http://schemas.microsoft.com/office/drawing/2014/main" id="{650BAD2B-ED4F-4454-BF64-DE6D618EEC46}"/>
              </a:ext>
            </a:extLst>
          </p:cNvPr>
          <p:cNvSpPr txBox="1"/>
          <p:nvPr/>
        </p:nvSpPr>
        <p:spPr>
          <a:xfrm>
            <a:off x="3262760" y="4645758"/>
            <a:ext cx="8624439" cy="635495"/>
          </a:xfrm>
          <a:prstGeom prst="rect">
            <a:avLst/>
          </a:prstGeom>
          <a:noFill/>
        </p:spPr>
        <p:txBody>
          <a:bodyPr wrap="square" rtlCol="0">
            <a:spAutoFit/>
          </a:bodyPr>
          <a:lstStyle/>
          <a:p>
            <a:pPr fontAlgn="auto">
              <a:lnSpc>
                <a:spcPct val="150000"/>
              </a:lnSpc>
            </a:pP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在二级台账和学院内部的三级台账如实记录信息</a:t>
            </a:r>
          </a:p>
        </p:txBody>
      </p:sp>
      <p:sp>
        <p:nvSpPr>
          <p:cNvPr id="19" name="文本框 18">
            <a:extLst>
              <a:ext uri="{FF2B5EF4-FFF2-40B4-BE49-F238E27FC236}">
                <a16:creationId xmlns:a16="http://schemas.microsoft.com/office/drawing/2014/main" id="{A880F1DC-D07A-4AED-B3BB-2BC53FF3DE27}"/>
              </a:ext>
            </a:extLst>
          </p:cNvPr>
          <p:cNvSpPr txBox="1"/>
          <p:nvPr/>
        </p:nvSpPr>
        <p:spPr>
          <a:xfrm>
            <a:off x="3262760" y="5687433"/>
            <a:ext cx="8033597" cy="635495"/>
          </a:xfrm>
          <a:prstGeom prst="rect">
            <a:avLst/>
          </a:prstGeom>
          <a:noFill/>
        </p:spPr>
        <p:txBody>
          <a:bodyPr wrap="square" rtlCol="0">
            <a:spAutoFit/>
          </a:bodyPr>
          <a:lstStyle/>
          <a:p>
            <a:pPr fontAlgn="auto">
              <a:lnSpc>
                <a:spcPct val="150000"/>
              </a:lnSpc>
            </a:pP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领取药品后及时在各实验室三级台账上登记</a:t>
            </a:r>
          </a:p>
        </p:txBody>
      </p:sp>
      <p:sp>
        <p:nvSpPr>
          <p:cNvPr id="20" name="文本框 19">
            <a:extLst>
              <a:ext uri="{FF2B5EF4-FFF2-40B4-BE49-F238E27FC236}">
                <a16:creationId xmlns:a16="http://schemas.microsoft.com/office/drawing/2014/main" id="{83955E18-6498-41AA-99A6-5C8C784500F9}"/>
              </a:ext>
            </a:extLst>
          </p:cNvPr>
          <p:cNvSpPr txBox="1"/>
          <p:nvPr/>
        </p:nvSpPr>
        <p:spPr>
          <a:xfrm>
            <a:off x="5517569" y="6789951"/>
            <a:ext cx="4545045" cy="635495"/>
          </a:xfrm>
          <a:prstGeom prst="rect">
            <a:avLst/>
          </a:prstGeom>
          <a:noFill/>
        </p:spPr>
        <p:txBody>
          <a:bodyPr wrap="square" rtlCol="0">
            <a:spAutoFit/>
          </a:bodyPr>
          <a:lstStyle/>
          <a:p>
            <a:pPr fontAlgn="auto">
              <a:lnSpc>
                <a:spcPct val="150000"/>
              </a:lnSpc>
            </a:pP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登记使用</a:t>
            </a:r>
          </a:p>
        </p:txBody>
      </p:sp>
      <p:sp>
        <p:nvSpPr>
          <p:cNvPr id="3" name="箭头: 下 2">
            <a:extLst>
              <a:ext uri="{FF2B5EF4-FFF2-40B4-BE49-F238E27FC236}">
                <a16:creationId xmlns:a16="http://schemas.microsoft.com/office/drawing/2014/main" id="{2FE7E328-EAAD-47BA-9715-9B849DCC3678}"/>
              </a:ext>
            </a:extLst>
          </p:cNvPr>
          <p:cNvSpPr/>
          <p:nvPr/>
        </p:nvSpPr>
        <p:spPr>
          <a:xfrm>
            <a:off x="6203852" y="3219599"/>
            <a:ext cx="225083" cy="53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箭头: 下 20">
            <a:extLst>
              <a:ext uri="{FF2B5EF4-FFF2-40B4-BE49-F238E27FC236}">
                <a16:creationId xmlns:a16="http://schemas.microsoft.com/office/drawing/2014/main" id="{CF59287E-B6C2-47F6-8B88-83648E5471C0}"/>
              </a:ext>
            </a:extLst>
          </p:cNvPr>
          <p:cNvSpPr/>
          <p:nvPr/>
        </p:nvSpPr>
        <p:spPr>
          <a:xfrm>
            <a:off x="6201507" y="4261274"/>
            <a:ext cx="225083" cy="53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箭头: 下 21">
            <a:extLst>
              <a:ext uri="{FF2B5EF4-FFF2-40B4-BE49-F238E27FC236}">
                <a16:creationId xmlns:a16="http://schemas.microsoft.com/office/drawing/2014/main" id="{284B2D21-E035-45E9-AC83-A7D26918DEFC}"/>
              </a:ext>
            </a:extLst>
          </p:cNvPr>
          <p:cNvSpPr/>
          <p:nvPr/>
        </p:nvSpPr>
        <p:spPr>
          <a:xfrm>
            <a:off x="6171026" y="5318226"/>
            <a:ext cx="225083" cy="53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箭头: 下 22">
            <a:extLst>
              <a:ext uri="{FF2B5EF4-FFF2-40B4-BE49-F238E27FC236}">
                <a16:creationId xmlns:a16="http://schemas.microsoft.com/office/drawing/2014/main" id="{9D1952D2-08E3-43D8-B2EE-B17FF017A097}"/>
              </a:ext>
            </a:extLst>
          </p:cNvPr>
          <p:cNvSpPr/>
          <p:nvPr/>
        </p:nvSpPr>
        <p:spPr>
          <a:xfrm>
            <a:off x="6201506" y="6380890"/>
            <a:ext cx="225083" cy="53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317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示&#10;&#10;中度可信度描述已自动生成">
            <a:extLst>
              <a:ext uri="{FF2B5EF4-FFF2-40B4-BE49-F238E27FC236}">
                <a16:creationId xmlns:a16="http://schemas.microsoft.com/office/drawing/2014/main" id="{69996371-51B4-4AA4-BC09-E6A9A3DB2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0827" y="2257171"/>
            <a:ext cx="11595369" cy="7034996"/>
          </a:xfrm>
          <a:prstGeom prst="rect">
            <a:avLst/>
          </a:prstGeom>
        </p:spPr>
      </p:pic>
      <p:sp>
        <p:nvSpPr>
          <p:cNvPr id="3" name="标题 1">
            <a:extLst>
              <a:ext uri="{FF2B5EF4-FFF2-40B4-BE49-F238E27FC236}">
                <a16:creationId xmlns:a16="http://schemas.microsoft.com/office/drawing/2014/main" id="{FF7F83C7-89CC-4BEC-B848-A3A4D1D8390D}"/>
              </a:ext>
            </a:extLst>
          </p:cNvPr>
          <p:cNvSpPr txBox="1">
            <a:spLocks/>
          </p:cNvSpPr>
          <p:nvPr/>
        </p:nvSpPr>
        <p:spPr>
          <a:xfrm>
            <a:off x="972457" y="603347"/>
            <a:ext cx="14311085" cy="1653824"/>
          </a:xfrm>
          <a:prstGeom prst="rect">
            <a:avLst/>
          </a:prstGeom>
        </p:spPr>
        <p:txBody>
          <a:bodyPr/>
          <a:lst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a:lstStyle>
          <a:p>
            <a:r>
              <a:rPr lang="zh-CN" altLang="en-US" b="1" dirty="0">
                <a:solidFill>
                  <a:srgbClr val="FF0000"/>
                </a:solidFill>
              </a:rPr>
              <a:t>危化品三级台账记录模板</a:t>
            </a:r>
          </a:p>
        </p:txBody>
      </p:sp>
    </p:spTree>
    <p:extLst>
      <p:ext uri="{BB962C8B-B14F-4D97-AF65-F5344CB8AC3E}">
        <p14:creationId xmlns:p14="http://schemas.microsoft.com/office/powerpoint/2010/main" val="2506883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2D5C9867-BA6E-489C-8D91-F678877972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3883" y="1681870"/>
            <a:ext cx="9073662" cy="9073662"/>
          </a:xfrm>
          <a:prstGeom prst="rect">
            <a:avLst/>
          </a:prstGeom>
        </p:spPr>
      </p:pic>
    </p:spTree>
    <p:extLst>
      <p:ext uri="{BB962C8B-B14F-4D97-AF65-F5344CB8AC3E}">
        <p14:creationId xmlns:p14="http://schemas.microsoft.com/office/powerpoint/2010/main" val="1520579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F2D68C24-437D-4E36-B582-E71D76CFA9D5}"/>
              </a:ext>
            </a:extLst>
          </p:cNvPr>
          <p:cNvSpPr txBox="1">
            <a:spLocks noChangeArrowheads="1"/>
          </p:cNvSpPr>
          <p:nvPr/>
        </p:nvSpPr>
        <p:spPr bwMode="auto">
          <a:xfrm>
            <a:off x="850738" y="342672"/>
            <a:ext cx="10363200" cy="76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1"/>
                </a:solidFill>
                <a:latin typeface="+mj-lt"/>
                <a:ea typeface="微软雅黑" panose="020B0503020204020204" pitchFamily="34" charset="-122"/>
                <a:cs typeface="+mj-cs"/>
                <a:sym typeface="Calibri" panose="020F0502020204030204" pitchFamily="34" charset="0"/>
              </a:defRPr>
            </a:lvl1pPr>
            <a:lvl2pPr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30204" pitchFamily="34" charset="0"/>
              </a:defRPr>
            </a:lvl2pPr>
            <a:lvl3pPr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30204" pitchFamily="34" charset="0"/>
              </a:defRPr>
            </a:lvl3pPr>
            <a:lvl4pPr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30204" pitchFamily="34" charset="0"/>
              </a:defRPr>
            </a:lvl4pPr>
            <a:lvl5pPr algn="ctr" rtl="0" eaLnBrk="0" fontAlgn="base" hangingPunct="0">
              <a:spcBef>
                <a:spcPct val="0"/>
              </a:spcBef>
              <a:spcAft>
                <a:spcPct val="0"/>
              </a:spcAft>
              <a:defRPr sz="4400">
                <a:solidFill>
                  <a:schemeClr val="tx1"/>
                </a:solidFill>
                <a:latin typeface="Calibri" pitchFamily="34" charset="0"/>
                <a:ea typeface="宋体" pitchFamily="2" charset="-122"/>
                <a:sym typeface="Calibri" panose="020F0502020204030204" pitchFamily="34" charset="0"/>
              </a:defRPr>
            </a:lvl5pPr>
            <a:lvl6pPr marL="4572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13716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18288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a:lstStyle>
          <a:p>
            <a:pPr algn="l">
              <a:defRPr/>
            </a:pPr>
            <a:endParaRPr lang="zh-CN" altLang="en-US" sz="7200" b="1" kern="0" dirty="0">
              <a:latin typeface="华文宋体" panose="02010600040101010101" pitchFamily="2" charset="-122"/>
              <a:ea typeface="华文宋体" panose="02010600040101010101" pitchFamily="2" charset="-122"/>
            </a:endParaRPr>
          </a:p>
        </p:txBody>
      </p:sp>
      <p:grpSp>
        <p:nvGrpSpPr>
          <p:cNvPr id="5" name="Group 3">
            <a:extLst>
              <a:ext uri="{FF2B5EF4-FFF2-40B4-BE49-F238E27FC236}">
                <a16:creationId xmlns:a16="http://schemas.microsoft.com/office/drawing/2014/main" id="{14B2C875-1EC2-4838-8DEE-56C3A586C504}"/>
              </a:ext>
            </a:extLst>
          </p:cNvPr>
          <p:cNvGrpSpPr>
            <a:grpSpLocks/>
          </p:cNvGrpSpPr>
          <p:nvPr/>
        </p:nvGrpSpPr>
        <p:grpSpPr bwMode="auto">
          <a:xfrm>
            <a:off x="3313765" y="2914617"/>
            <a:ext cx="8039100" cy="994834"/>
            <a:chOff x="1170" y="1118"/>
            <a:chExt cx="3798" cy="470"/>
          </a:xfrm>
        </p:grpSpPr>
        <p:sp>
          <p:nvSpPr>
            <p:cNvPr id="6" name="Rectangle 4">
              <a:extLst>
                <a:ext uri="{FF2B5EF4-FFF2-40B4-BE49-F238E27FC236}">
                  <a16:creationId xmlns:a16="http://schemas.microsoft.com/office/drawing/2014/main" id="{CF98BF0D-21DE-4854-B5A4-C9A8B85CA95E}"/>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7" name="Freeform 5">
              <a:extLst>
                <a:ext uri="{FF2B5EF4-FFF2-40B4-BE49-F238E27FC236}">
                  <a16:creationId xmlns:a16="http://schemas.microsoft.com/office/drawing/2014/main" id="{BB74EF2E-429B-49F8-8A98-20DD74894697}"/>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8" name="Text Box 6">
              <a:extLst>
                <a:ext uri="{FF2B5EF4-FFF2-40B4-BE49-F238E27FC236}">
                  <a16:creationId xmlns:a16="http://schemas.microsoft.com/office/drawing/2014/main" id="{BFD63BC2-C1F8-40F2-9D2B-B300BF8FD517}"/>
                </a:ext>
              </a:extLst>
            </p:cNvPr>
            <p:cNvSpPr txBox="1">
              <a:spLocks noChangeArrowheads="1"/>
            </p:cNvSpPr>
            <p:nvPr/>
          </p:nvSpPr>
          <p:spPr bwMode="gray">
            <a:xfrm>
              <a:off x="1343"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二</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9" name="Text Box 7">
              <a:extLst>
                <a:ext uri="{FF2B5EF4-FFF2-40B4-BE49-F238E27FC236}">
                  <a16:creationId xmlns:a16="http://schemas.microsoft.com/office/drawing/2014/main" id="{B60E1445-4D23-43B1-9EA8-461CBEF44AD9}"/>
                </a:ext>
              </a:extLst>
            </p:cNvPr>
            <p:cNvSpPr txBox="1">
              <a:spLocks noChangeArrowheads="1"/>
            </p:cNvSpPr>
            <p:nvPr/>
          </p:nvSpPr>
          <p:spPr bwMode="gray">
            <a:xfrm>
              <a:off x="1990" y="1177"/>
              <a:ext cx="2677"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管制化学品的申购流程</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grpSp>
        <p:nvGrpSpPr>
          <p:cNvPr id="10" name="Group 3">
            <a:extLst>
              <a:ext uri="{FF2B5EF4-FFF2-40B4-BE49-F238E27FC236}">
                <a16:creationId xmlns:a16="http://schemas.microsoft.com/office/drawing/2014/main" id="{C3811247-A6F6-4E97-8DCD-1D24A0334AB3}"/>
              </a:ext>
            </a:extLst>
          </p:cNvPr>
          <p:cNvGrpSpPr>
            <a:grpSpLocks/>
          </p:cNvGrpSpPr>
          <p:nvPr/>
        </p:nvGrpSpPr>
        <p:grpSpPr bwMode="auto">
          <a:xfrm>
            <a:off x="3313765" y="4389934"/>
            <a:ext cx="8039100" cy="994834"/>
            <a:chOff x="1170" y="1118"/>
            <a:chExt cx="3798" cy="470"/>
          </a:xfrm>
        </p:grpSpPr>
        <p:sp>
          <p:nvSpPr>
            <p:cNvPr id="11" name="Rectangle 4">
              <a:extLst>
                <a:ext uri="{FF2B5EF4-FFF2-40B4-BE49-F238E27FC236}">
                  <a16:creationId xmlns:a16="http://schemas.microsoft.com/office/drawing/2014/main" id="{DF4EFEC0-FA8A-4050-9EE8-E786A7EB3DFF}"/>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2" name="Freeform 5">
              <a:extLst>
                <a:ext uri="{FF2B5EF4-FFF2-40B4-BE49-F238E27FC236}">
                  <a16:creationId xmlns:a16="http://schemas.microsoft.com/office/drawing/2014/main" id="{9FEF9D8B-6149-45A9-B55D-F6A137978D0C}"/>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3" name="Text Box 6">
              <a:extLst>
                <a:ext uri="{FF2B5EF4-FFF2-40B4-BE49-F238E27FC236}">
                  <a16:creationId xmlns:a16="http://schemas.microsoft.com/office/drawing/2014/main" id="{C1C128A6-4FD0-4158-A5B1-C810CDF8C9D4}"/>
                </a:ext>
              </a:extLst>
            </p:cNvPr>
            <p:cNvSpPr txBox="1">
              <a:spLocks noChangeArrowheads="1"/>
            </p:cNvSpPr>
            <p:nvPr/>
          </p:nvSpPr>
          <p:spPr bwMode="gray">
            <a:xfrm>
              <a:off x="1317" y="1118"/>
              <a:ext cx="442"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三</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4" name="Text Box 7">
              <a:extLst>
                <a:ext uri="{FF2B5EF4-FFF2-40B4-BE49-F238E27FC236}">
                  <a16:creationId xmlns:a16="http://schemas.microsoft.com/office/drawing/2014/main" id="{6B757C19-459B-4F3F-8CC4-4B6D0EE5906E}"/>
                </a:ext>
              </a:extLst>
            </p:cNvPr>
            <p:cNvSpPr txBox="1">
              <a:spLocks noChangeArrowheads="1"/>
            </p:cNvSpPr>
            <p:nvPr/>
          </p:nvSpPr>
          <p:spPr bwMode="gray">
            <a:xfrm>
              <a:off x="2030" y="1177"/>
              <a:ext cx="2677"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管制化学品的使用储存</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grpSp>
        <p:nvGrpSpPr>
          <p:cNvPr id="15" name="Group 3">
            <a:extLst>
              <a:ext uri="{FF2B5EF4-FFF2-40B4-BE49-F238E27FC236}">
                <a16:creationId xmlns:a16="http://schemas.microsoft.com/office/drawing/2014/main" id="{AD199A77-1F7D-4E24-B0B8-7510FDCB48D1}"/>
              </a:ext>
            </a:extLst>
          </p:cNvPr>
          <p:cNvGrpSpPr>
            <a:grpSpLocks/>
          </p:cNvGrpSpPr>
          <p:nvPr/>
        </p:nvGrpSpPr>
        <p:grpSpPr bwMode="auto">
          <a:xfrm>
            <a:off x="3313766" y="1623452"/>
            <a:ext cx="8039100" cy="994832"/>
            <a:chOff x="1170" y="1111"/>
            <a:chExt cx="3798" cy="470"/>
          </a:xfrm>
        </p:grpSpPr>
        <p:sp>
          <p:nvSpPr>
            <p:cNvPr id="16" name="Rectangle 4">
              <a:extLst>
                <a:ext uri="{FF2B5EF4-FFF2-40B4-BE49-F238E27FC236}">
                  <a16:creationId xmlns:a16="http://schemas.microsoft.com/office/drawing/2014/main" id="{2DB18C72-D206-47B1-9A3D-91DB1BF19E5C}"/>
                </a:ext>
              </a:extLst>
            </p:cNvPr>
            <p:cNvSpPr>
              <a:spLocks noChangeArrowheads="1"/>
            </p:cNvSpPr>
            <p:nvPr/>
          </p:nvSpPr>
          <p:spPr bwMode="gray">
            <a:xfrm>
              <a:off x="1377" y="1141"/>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7" name="Freeform 5">
              <a:extLst>
                <a:ext uri="{FF2B5EF4-FFF2-40B4-BE49-F238E27FC236}">
                  <a16:creationId xmlns:a16="http://schemas.microsoft.com/office/drawing/2014/main" id="{508D23CA-F00D-4B6A-84DB-68D54A52FC66}"/>
                </a:ext>
              </a:extLst>
            </p:cNvPr>
            <p:cNvSpPr>
              <a:spLocks/>
            </p:cNvSpPr>
            <p:nvPr/>
          </p:nvSpPr>
          <p:spPr bwMode="gray">
            <a:xfrm>
              <a:off x="1170" y="1132"/>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8" name="Text Box 6">
              <a:extLst>
                <a:ext uri="{FF2B5EF4-FFF2-40B4-BE49-F238E27FC236}">
                  <a16:creationId xmlns:a16="http://schemas.microsoft.com/office/drawing/2014/main" id="{D021D552-ACCB-447D-A332-FB33695C74B1}"/>
                </a:ext>
              </a:extLst>
            </p:cNvPr>
            <p:cNvSpPr txBox="1">
              <a:spLocks noChangeArrowheads="1"/>
            </p:cNvSpPr>
            <p:nvPr/>
          </p:nvSpPr>
          <p:spPr bwMode="gray">
            <a:xfrm>
              <a:off x="1343" y="1111"/>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一</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9" name="Text Box 7">
              <a:extLst>
                <a:ext uri="{FF2B5EF4-FFF2-40B4-BE49-F238E27FC236}">
                  <a16:creationId xmlns:a16="http://schemas.microsoft.com/office/drawing/2014/main" id="{4DAC0D03-477E-4F34-A19C-BF868646FB4C}"/>
                </a:ext>
              </a:extLst>
            </p:cNvPr>
            <p:cNvSpPr txBox="1">
              <a:spLocks noChangeArrowheads="1"/>
            </p:cNvSpPr>
            <p:nvPr/>
          </p:nvSpPr>
          <p:spPr bwMode="gray">
            <a:xfrm>
              <a:off x="1990" y="1170"/>
              <a:ext cx="1900"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管制化学品定义</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grpSp>
        <p:nvGrpSpPr>
          <p:cNvPr id="20" name="Group 3">
            <a:extLst>
              <a:ext uri="{FF2B5EF4-FFF2-40B4-BE49-F238E27FC236}">
                <a16:creationId xmlns:a16="http://schemas.microsoft.com/office/drawing/2014/main" id="{BB8FD388-4289-4B40-AEB7-E3C309DC7BD6}"/>
              </a:ext>
            </a:extLst>
          </p:cNvPr>
          <p:cNvGrpSpPr>
            <a:grpSpLocks/>
          </p:cNvGrpSpPr>
          <p:nvPr/>
        </p:nvGrpSpPr>
        <p:grpSpPr bwMode="auto">
          <a:xfrm>
            <a:off x="3313765" y="5987187"/>
            <a:ext cx="8039100" cy="994834"/>
            <a:chOff x="1170" y="1118"/>
            <a:chExt cx="3798" cy="470"/>
          </a:xfrm>
        </p:grpSpPr>
        <p:sp>
          <p:nvSpPr>
            <p:cNvPr id="21" name="Rectangle 4">
              <a:extLst>
                <a:ext uri="{FF2B5EF4-FFF2-40B4-BE49-F238E27FC236}">
                  <a16:creationId xmlns:a16="http://schemas.microsoft.com/office/drawing/2014/main" id="{0A348FF1-8458-421E-9627-C006A3D1DB13}"/>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22" name="Freeform 5">
              <a:extLst>
                <a:ext uri="{FF2B5EF4-FFF2-40B4-BE49-F238E27FC236}">
                  <a16:creationId xmlns:a16="http://schemas.microsoft.com/office/drawing/2014/main" id="{CB38BB66-BF27-4E34-BC50-0DF782F7FB56}"/>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23" name="Text Box 6">
              <a:extLst>
                <a:ext uri="{FF2B5EF4-FFF2-40B4-BE49-F238E27FC236}">
                  <a16:creationId xmlns:a16="http://schemas.microsoft.com/office/drawing/2014/main" id="{69F3B008-FE9C-43A3-91A2-9FD51E2EAFBE}"/>
                </a:ext>
              </a:extLst>
            </p:cNvPr>
            <p:cNvSpPr txBox="1">
              <a:spLocks noChangeArrowheads="1"/>
            </p:cNvSpPr>
            <p:nvPr/>
          </p:nvSpPr>
          <p:spPr bwMode="gray">
            <a:xfrm>
              <a:off x="1343"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四</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24" name="Text Box 7">
              <a:extLst>
                <a:ext uri="{FF2B5EF4-FFF2-40B4-BE49-F238E27FC236}">
                  <a16:creationId xmlns:a16="http://schemas.microsoft.com/office/drawing/2014/main" id="{12573597-78B8-4CB5-8E2E-520579319C5F}"/>
                </a:ext>
              </a:extLst>
            </p:cNvPr>
            <p:cNvSpPr txBox="1">
              <a:spLocks noChangeArrowheads="1"/>
            </p:cNvSpPr>
            <p:nvPr/>
          </p:nvSpPr>
          <p:spPr bwMode="gray">
            <a:xfrm>
              <a:off x="1990" y="1177"/>
              <a:ext cx="241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废弃管制化学品处置</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grpSp>
        <p:nvGrpSpPr>
          <p:cNvPr id="25" name="Group 3">
            <a:extLst>
              <a:ext uri="{FF2B5EF4-FFF2-40B4-BE49-F238E27FC236}">
                <a16:creationId xmlns:a16="http://schemas.microsoft.com/office/drawing/2014/main" id="{2A48FC4E-12FE-447C-B715-11361285B5C2}"/>
              </a:ext>
            </a:extLst>
          </p:cNvPr>
          <p:cNvGrpSpPr>
            <a:grpSpLocks/>
          </p:cNvGrpSpPr>
          <p:nvPr/>
        </p:nvGrpSpPr>
        <p:grpSpPr bwMode="auto">
          <a:xfrm>
            <a:off x="3313765" y="7641590"/>
            <a:ext cx="8039100" cy="994834"/>
            <a:chOff x="1170" y="1118"/>
            <a:chExt cx="3798" cy="470"/>
          </a:xfrm>
        </p:grpSpPr>
        <p:sp>
          <p:nvSpPr>
            <p:cNvPr id="26" name="Rectangle 4">
              <a:extLst>
                <a:ext uri="{FF2B5EF4-FFF2-40B4-BE49-F238E27FC236}">
                  <a16:creationId xmlns:a16="http://schemas.microsoft.com/office/drawing/2014/main" id="{7BF7B1C3-B3A7-4BF7-910C-A1DA573749C9}"/>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27" name="Freeform 5">
              <a:extLst>
                <a:ext uri="{FF2B5EF4-FFF2-40B4-BE49-F238E27FC236}">
                  <a16:creationId xmlns:a16="http://schemas.microsoft.com/office/drawing/2014/main" id="{AE077900-3D04-43A8-9062-140E09F7929A}"/>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28" name="Text Box 6">
              <a:extLst>
                <a:ext uri="{FF2B5EF4-FFF2-40B4-BE49-F238E27FC236}">
                  <a16:creationId xmlns:a16="http://schemas.microsoft.com/office/drawing/2014/main" id="{529D30E9-F1EB-4714-A804-351C8E889793}"/>
                </a:ext>
              </a:extLst>
            </p:cNvPr>
            <p:cNvSpPr txBox="1">
              <a:spLocks noChangeArrowheads="1"/>
            </p:cNvSpPr>
            <p:nvPr/>
          </p:nvSpPr>
          <p:spPr bwMode="gray">
            <a:xfrm>
              <a:off x="1317"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五</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29" name="Text Box 7">
              <a:extLst>
                <a:ext uri="{FF2B5EF4-FFF2-40B4-BE49-F238E27FC236}">
                  <a16:creationId xmlns:a16="http://schemas.microsoft.com/office/drawing/2014/main" id="{8B89617A-590F-4B2F-AEAD-1B2B653442DE}"/>
                </a:ext>
              </a:extLst>
            </p:cNvPr>
            <p:cNvSpPr txBox="1">
              <a:spLocks noChangeArrowheads="1"/>
            </p:cNvSpPr>
            <p:nvPr/>
          </p:nvSpPr>
          <p:spPr bwMode="gray">
            <a:xfrm>
              <a:off x="2030" y="1177"/>
              <a:ext cx="241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如何领取管制化学品</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
        <p:nvSpPr>
          <p:cNvPr id="30" name="矩形 29">
            <a:extLst>
              <a:ext uri="{FF2B5EF4-FFF2-40B4-BE49-F238E27FC236}">
                <a16:creationId xmlns:a16="http://schemas.microsoft.com/office/drawing/2014/main" id="{56335C23-24EC-40D6-A5EB-C5C0001AD900}"/>
              </a:ext>
            </a:extLst>
          </p:cNvPr>
          <p:cNvSpPr/>
          <p:nvPr/>
        </p:nvSpPr>
        <p:spPr>
          <a:xfrm>
            <a:off x="0" y="11223265"/>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845269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D2B6AEB2-AD07-4A70-AB03-187CA02A42D5}"/>
              </a:ext>
            </a:extLst>
          </p:cNvPr>
          <p:cNvPicPr>
            <a:picLocks noChangeAspect="1"/>
          </p:cNvPicPr>
          <p:nvPr/>
        </p:nvPicPr>
        <p:blipFill rotWithShape="1">
          <a:blip r:embed="rId2">
            <a:grayscl/>
            <a:extLst>
              <a:ext uri="{28A0092B-C50C-407E-A947-70E740481C1C}">
                <a14:useLocalDpi xmlns:a14="http://schemas.microsoft.com/office/drawing/2010/main" val="0"/>
              </a:ext>
            </a:extLst>
          </a:blip>
          <a:srcRect t="28959" b="16264"/>
          <a:stretch/>
        </p:blipFill>
        <p:spPr>
          <a:xfrm>
            <a:off x="0" y="1524001"/>
            <a:ext cx="16256000" cy="4748956"/>
          </a:xfrm>
          <a:prstGeom prst="rect">
            <a:avLst/>
          </a:prstGeom>
        </p:spPr>
      </p:pic>
      <p:sp>
        <p:nvSpPr>
          <p:cNvPr id="2" name="椭圆 1"/>
          <p:cNvSpPr/>
          <p:nvPr/>
        </p:nvSpPr>
        <p:spPr>
          <a:xfrm>
            <a:off x="1311243" y="3599723"/>
            <a:ext cx="4800000" cy="4800000"/>
          </a:xfrm>
          <a:prstGeom prst="ellipse">
            <a:avLst/>
          </a:prstGeom>
          <a:solidFill>
            <a:srgbClr val="5DB3B0"/>
          </a:solidFill>
          <a:ln w="76200">
            <a:solidFill>
              <a:srgbClr val="4797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 name="矩形 2"/>
          <p:cNvSpPr/>
          <p:nvPr/>
        </p:nvSpPr>
        <p:spPr>
          <a:xfrm>
            <a:off x="2049568" y="5117430"/>
            <a:ext cx="3323346" cy="1733680"/>
          </a:xfrm>
          <a:prstGeom prst="rect">
            <a:avLst/>
          </a:prstGeom>
        </p:spPr>
        <p:txBody>
          <a:bodyPr wrap="none">
            <a:spAutoFit/>
          </a:bodyPr>
          <a:lstStyle/>
          <a:p>
            <a:pPr algn="ctr"/>
            <a:r>
              <a:rPr lang="zh-CN" altLang="en-US" sz="10666" dirty="0">
                <a:solidFill>
                  <a:schemeClr val="bg1"/>
                </a:solidFill>
                <a:latin typeface="微软雅黑" panose="020B0503020204020204" pitchFamily="34" charset="-122"/>
                <a:ea typeface="微软雅黑" panose="020B0503020204020204" pitchFamily="34" charset="-122"/>
              </a:rPr>
              <a:t>谢 谢</a:t>
            </a:r>
          </a:p>
        </p:txBody>
      </p:sp>
      <p:pic>
        <p:nvPicPr>
          <p:cNvPr id="4" name="图片 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p:blipFill>
        <p:spPr>
          <a:xfrm>
            <a:off x="7551936" y="7044132"/>
            <a:ext cx="960000" cy="960000"/>
          </a:xfrm>
          <a:prstGeom prst="ellipse">
            <a:avLst/>
          </a:prstGeom>
          <a:solidFill>
            <a:srgbClr val="479796"/>
          </a:solidFill>
        </p:spPr>
      </p:pic>
      <p:pic>
        <p:nvPicPr>
          <p:cNvPr id="6" name="图片 5"/>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48828" y1="39063" x2="48828" y2="39063"/>
                      </a14:backgroundRemoval>
                    </a14:imgEffect>
                  </a14:imgLayer>
                </a14:imgProps>
              </a:ext>
              <a:ext uri="{28A0092B-C50C-407E-A947-70E740481C1C}">
                <a14:useLocalDpi xmlns:a14="http://schemas.microsoft.com/office/drawing/2010/main" val="0"/>
              </a:ext>
            </a:extLst>
          </a:blip>
          <a:srcRect/>
          <a:stretch/>
        </p:blipFill>
        <p:spPr>
          <a:xfrm>
            <a:off x="7551936" y="9103600"/>
            <a:ext cx="960000" cy="960000"/>
          </a:xfrm>
          <a:prstGeom prst="ellipse">
            <a:avLst/>
          </a:prstGeom>
          <a:solidFill>
            <a:srgbClr val="479796"/>
          </a:solidFill>
        </p:spPr>
      </p:pic>
      <p:sp>
        <p:nvSpPr>
          <p:cNvPr id="9" name="文本框 8"/>
          <p:cNvSpPr txBox="1"/>
          <p:nvPr/>
        </p:nvSpPr>
        <p:spPr>
          <a:xfrm>
            <a:off x="8704064" y="6898544"/>
            <a:ext cx="7104789" cy="1251176"/>
          </a:xfrm>
          <a:prstGeom prst="rect">
            <a:avLst/>
          </a:prstGeom>
          <a:noFill/>
        </p:spPr>
        <p:txBody>
          <a:bodyPr wrap="square" rtlCol="0">
            <a:spAutoFit/>
          </a:bodyPr>
          <a:lstStyle/>
          <a:p>
            <a:pPr>
              <a:lnSpc>
                <a:spcPct val="150000"/>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易制毒：杨岚（</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15629391779</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易制爆：李成朋（</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18286065090</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2" name="文本框 11"/>
          <p:cNvSpPr txBox="1"/>
          <p:nvPr/>
        </p:nvSpPr>
        <p:spPr>
          <a:xfrm>
            <a:off x="8704064" y="9265852"/>
            <a:ext cx="7551936" cy="635495"/>
          </a:xfrm>
          <a:prstGeom prst="rect">
            <a:avLst/>
          </a:prstGeom>
          <a:noFill/>
        </p:spPr>
        <p:txBody>
          <a:bodyPr wrap="square" rtlCol="0">
            <a:spAutoFit/>
          </a:bodyPr>
          <a:lstStyle/>
          <a:p>
            <a:pPr>
              <a:lnSpc>
                <a:spcPct val="150000"/>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崇义楼</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223</a:t>
            </a:r>
            <a:endPar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4767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1215232" y="1945649"/>
            <a:ext cx="13249472" cy="748988"/>
          </a:xfrm>
          <a:prstGeom prst="rect">
            <a:avLst/>
          </a:prstGeom>
          <a:noFill/>
        </p:spPr>
        <p:txBody>
          <a:bodyPr wrap="square" rtlCol="0">
            <a:spAutoFit/>
          </a:bodyPr>
          <a:lstStyle/>
          <a:p>
            <a:r>
              <a:rPr lang="en-US" altLang="zh-CN" sz="4267" b="1" dirty="0">
                <a:latin typeface="微软雅黑" panose="020B0503020204020204" pitchFamily="34" charset="-122"/>
                <a:ea typeface="微软雅黑" panose="020B0503020204020204" pitchFamily="34" charset="-122"/>
              </a:rPr>
              <a:t>1</a:t>
            </a:r>
            <a:r>
              <a:rPr lang="zh-CN" altLang="en-US" sz="4267" b="1" dirty="0">
                <a:latin typeface="微软雅黑" panose="020B0503020204020204" pitchFamily="34" charset="-122"/>
                <a:ea typeface="微软雅黑" panose="020B0503020204020204" pitchFamily="34" charset="-122"/>
              </a:rPr>
              <a:t>、易制毒化学品的定义</a:t>
            </a:r>
            <a:endParaRPr lang="zh-CN" altLang="en-US" sz="6400" b="1" dirty="0">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CAB5D932-93CD-4E97-853C-D38E1EC2C6DE}"/>
              </a:ext>
            </a:extLst>
          </p:cNvPr>
          <p:cNvSpPr txBox="1"/>
          <p:nvPr/>
        </p:nvSpPr>
        <p:spPr>
          <a:xfrm>
            <a:off x="2020973" y="3133336"/>
            <a:ext cx="12214053" cy="666786"/>
          </a:xfrm>
          <a:prstGeom prst="rect">
            <a:avLst/>
          </a:prstGeom>
          <a:noFill/>
        </p:spPr>
        <p:txBody>
          <a:bodyPr wrap="square" rtlCol="0">
            <a:spAutoFit/>
          </a:bodyPr>
          <a:lstStyle/>
          <a:p>
            <a:r>
              <a:rPr lang="zh-CN" altLang="en-US" sz="3733" b="1" dirty="0">
                <a:ln w="0"/>
                <a:solidFill>
                  <a:srgbClr val="FF0000"/>
                </a:solidFill>
                <a:latin typeface="微软雅黑" panose="020B0503020204020204" pitchFamily="34" charset="-122"/>
                <a:ea typeface="微软雅黑" panose="020B0503020204020204" pitchFamily="34" charset="-122"/>
              </a:rPr>
              <a:t>易制毒化学品是什么？为什么要进行管制</a:t>
            </a:r>
            <a:r>
              <a:rPr lang="zh-CN" altLang="en-US" sz="3733" b="1" dirty="0">
                <a:ln w="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7" name="文本框 16">
            <a:extLst>
              <a:ext uri="{FF2B5EF4-FFF2-40B4-BE49-F238E27FC236}">
                <a16:creationId xmlns:a16="http://schemas.microsoft.com/office/drawing/2014/main" id="{A66835F7-E2C0-4587-8B57-FC61963FC8A2}"/>
              </a:ext>
            </a:extLst>
          </p:cNvPr>
          <p:cNvSpPr txBox="1"/>
          <p:nvPr/>
        </p:nvSpPr>
        <p:spPr>
          <a:xfrm>
            <a:off x="1215232" y="3800122"/>
            <a:ext cx="13825536" cy="4768485"/>
          </a:xfrm>
          <a:prstGeom prst="rect">
            <a:avLst/>
          </a:prstGeom>
          <a:noFill/>
        </p:spPr>
        <p:txBody>
          <a:bodyPr wrap="square" rtlCol="0">
            <a:spAutoFit/>
          </a:bodyPr>
          <a:lstStyle/>
          <a:p>
            <a:pPr>
              <a:lnSpc>
                <a:spcPts val="5333"/>
              </a:lnSpc>
            </a:pPr>
            <a:r>
              <a:rPr lang="zh-CN" altLang="en-US" sz="4267"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rPr>
              <a:t>易制毒化学品</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是指用于非法生产、制造或合成毒品的原料、配剂等化学物品，包括用以制造毒品的原料前体、试剂、溶剂及稀释剂、添加剂等。</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易制毒化学品本身并不是毒品。但其具有双重性，其既是一般医药、化工的工业原料，又是生产、制造或合成毒品的必不可少的化学品。</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      按照中华人民共和国国务院于</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9</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rPr>
              <a:t>18</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日修订的</a:t>
            </a:r>
            <a:r>
              <a:rPr lang="en-US" altLang="zh-CN" sz="2667" b="1" dirty="0">
                <a:solidFill>
                  <a:srgbClr val="479796"/>
                </a:solidFill>
                <a:latin typeface="微软雅黑" panose="020B0503020204020204" pitchFamily="34" charset="-122"/>
                <a:ea typeface="微软雅黑" panose="020B0503020204020204" pitchFamily="34" charset="-122"/>
              </a:rPr>
              <a:t>《</a:t>
            </a:r>
            <a:r>
              <a:rPr lang="zh-CN" altLang="en-US" sz="2667" b="1" dirty="0">
                <a:solidFill>
                  <a:srgbClr val="479796"/>
                </a:solidFill>
                <a:latin typeface="微软雅黑" panose="020B0503020204020204" pitchFamily="34" charset="-122"/>
                <a:ea typeface="微软雅黑" panose="020B0503020204020204" pitchFamily="34" charset="-122"/>
              </a:rPr>
              <a:t>易制毒化学品管理条例</a:t>
            </a:r>
            <a:r>
              <a:rPr lang="en-US" altLang="zh-CN" sz="2667" b="1" dirty="0">
                <a:solidFill>
                  <a:srgbClr val="479796"/>
                </a:solidFill>
                <a:latin typeface="微软雅黑" panose="020B0503020204020204" pitchFamily="34" charset="-122"/>
                <a:ea typeface="微软雅黑" panose="020B0503020204020204" pitchFamily="34" charset="-122"/>
              </a:rPr>
              <a:t>》</a:t>
            </a:r>
            <a:r>
              <a:rPr lang="zh-CN" altLang="en-US" sz="2667" b="1" dirty="0">
                <a:solidFill>
                  <a:srgbClr val="479796"/>
                </a:solidFill>
                <a:latin typeface="微软雅黑" panose="020B0503020204020204" pitchFamily="34" charset="-122"/>
                <a:ea typeface="微软雅黑" panose="020B0503020204020204" pitchFamily="34" charset="-122"/>
              </a:rPr>
              <a:t>（</a:t>
            </a:r>
            <a:r>
              <a:rPr lang="en-US" altLang="zh-CN" sz="2667" b="1" dirty="0">
                <a:solidFill>
                  <a:srgbClr val="479796"/>
                </a:solidFill>
                <a:latin typeface="微软雅黑" panose="020B0503020204020204" pitchFamily="34" charset="-122"/>
                <a:ea typeface="微软雅黑" panose="020B0503020204020204" pitchFamily="34" charset="-122"/>
              </a:rPr>
              <a:t>国务院令第703号</a:t>
            </a:r>
            <a:r>
              <a:rPr lang="zh-CN" altLang="en-US" sz="2667" b="1" dirty="0">
                <a:solidFill>
                  <a:srgbClr val="479796"/>
                </a:solidFill>
                <a:latin typeface="微软雅黑" panose="020B0503020204020204" pitchFamily="34" charset="-122"/>
                <a:ea typeface="微软雅黑" panose="020B0503020204020204" pitchFamily="34" charset="-122"/>
              </a:rPr>
              <a:t>）</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规定，我国共列管了三类</a:t>
            </a:r>
            <a:r>
              <a:rPr lang="en-US" altLang="zh-CN" sz="2667" b="1" dirty="0">
                <a:solidFill>
                  <a:srgbClr val="479796"/>
                </a:solidFill>
                <a:latin typeface="微软雅黑" panose="020B0503020204020204" pitchFamily="34" charset="-122"/>
                <a:ea typeface="微软雅黑" panose="020B0503020204020204" pitchFamily="34" charset="-122"/>
              </a:rPr>
              <a:t>23</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个品种，</a:t>
            </a:r>
            <a:r>
              <a:rPr lang="zh-CN" altLang="en-US" sz="2667" dirty="0">
                <a:solidFill>
                  <a:srgbClr val="C00000"/>
                </a:solidFill>
                <a:latin typeface="微软雅黑" panose="020B0503020204020204" pitchFamily="34" charset="-122"/>
                <a:ea typeface="微软雅黑" panose="020B0503020204020204" pitchFamily="34" charset="-122"/>
              </a:rPr>
              <a:t>第一类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是可以用于制毒的主要原料，</a:t>
            </a:r>
            <a:r>
              <a:rPr lang="zh-CN" altLang="en-US" sz="2667" dirty="0">
                <a:solidFill>
                  <a:schemeClr val="tx2">
                    <a:lumMod val="60000"/>
                    <a:lumOff val="40000"/>
                  </a:schemeClr>
                </a:solidFill>
                <a:latin typeface="微软雅黑" panose="020B0503020204020204" pitchFamily="34" charset="-122"/>
                <a:ea typeface="微软雅黑" panose="020B0503020204020204" pitchFamily="34" charset="-122"/>
              </a:rPr>
              <a:t>第二类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667" dirty="0">
                <a:solidFill>
                  <a:srgbClr val="00B050"/>
                </a:solidFill>
                <a:latin typeface="微软雅黑" panose="020B0503020204020204" pitchFamily="34" charset="-122"/>
                <a:ea typeface="微软雅黑" panose="020B0503020204020204" pitchFamily="34" charset="-122"/>
              </a:rPr>
              <a:t>第三类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是可以用于制毒的化学配剂。</a:t>
            </a:r>
            <a:endParaRPr lang="zh-CN" altLang="en-US" sz="3733" dirty="0">
              <a:solidFill>
                <a:schemeClr val="tx1">
                  <a:lumMod val="75000"/>
                  <a:lumOff val="25000"/>
                </a:schemeClr>
              </a:solidFill>
            </a:endParaRPr>
          </a:p>
        </p:txBody>
      </p:sp>
      <p:grpSp>
        <p:nvGrpSpPr>
          <p:cNvPr id="8" name="Group 3">
            <a:extLst>
              <a:ext uri="{FF2B5EF4-FFF2-40B4-BE49-F238E27FC236}">
                <a16:creationId xmlns:a16="http://schemas.microsoft.com/office/drawing/2014/main" id="{083F3D9D-3EE2-461D-AECA-4AF11634B39A}"/>
              </a:ext>
            </a:extLst>
          </p:cNvPr>
          <p:cNvGrpSpPr>
            <a:grpSpLocks/>
          </p:cNvGrpSpPr>
          <p:nvPr/>
        </p:nvGrpSpPr>
        <p:grpSpPr bwMode="auto">
          <a:xfrm>
            <a:off x="725311" y="416893"/>
            <a:ext cx="8039100" cy="994832"/>
            <a:chOff x="1170" y="1111"/>
            <a:chExt cx="3798" cy="470"/>
          </a:xfrm>
        </p:grpSpPr>
        <p:sp>
          <p:nvSpPr>
            <p:cNvPr id="9" name="Rectangle 4">
              <a:extLst>
                <a:ext uri="{FF2B5EF4-FFF2-40B4-BE49-F238E27FC236}">
                  <a16:creationId xmlns:a16="http://schemas.microsoft.com/office/drawing/2014/main" id="{436C6B33-1327-436C-BDD4-B6F574E15CC2}"/>
                </a:ext>
              </a:extLst>
            </p:cNvPr>
            <p:cNvSpPr>
              <a:spLocks noChangeArrowheads="1"/>
            </p:cNvSpPr>
            <p:nvPr/>
          </p:nvSpPr>
          <p:spPr bwMode="gray">
            <a:xfrm>
              <a:off x="1377" y="1141"/>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0" name="Freeform 5">
              <a:extLst>
                <a:ext uri="{FF2B5EF4-FFF2-40B4-BE49-F238E27FC236}">
                  <a16:creationId xmlns:a16="http://schemas.microsoft.com/office/drawing/2014/main" id="{01642247-B31E-4CF3-8795-F6E5D6690AB2}"/>
                </a:ext>
              </a:extLst>
            </p:cNvPr>
            <p:cNvSpPr>
              <a:spLocks/>
            </p:cNvSpPr>
            <p:nvPr/>
          </p:nvSpPr>
          <p:spPr bwMode="gray">
            <a:xfrm>
              <a:off x="1170" y="1132"/>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1" name="Text Box 6">
              <a:extLst>
                <a:ext uri="{FF2B5EF4-FFF2-40B4-BE49-F238E27FC236}">
                  <a16:creationId xmlns:a16="http://schemas.microsoft.com/office/drawing/2014/main" id="{C9BBB56B-43B6-4F86-91E3-9610B7E77763}"/>
                </a:ext>
              </a:extLst>
            </p:cNvPr>
            <p:cNvSpPr txBox="1">
              <a:spLocks noChangeArrowheads="1"/>
            </p:cNvSpPr>
            <p:nvPr/>
          </p:nvSpPr>
          <p:spPr bwMode="gray">
            <a:xfrm>
              <a:off x="1343" y="1111"/>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一</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2" name="Text Box 7">
              <a:extLst>
                <a:ext uri="{FF2B5EF4-FFF2-40B4-BE49-F238E27FC236}">
                  <a16:creationId xmlns:a16="http://schemas.microsoft.com/office/drawing/2014/main" id="{023BD2A9-691C-4A87-9D72-7698FCA79167}"/>
                </a:ext>
              </a:extLst>
            </p:cNvPr>
            <p:cNvSpPr txBox="1">
              <a:spLocks noChangeArrowheads="1"/>
            </p:cNvSpPr>
            <p:nvPr/>
          </p:nvSpPr>
          <p:spPr bwMode="gray">
            <a:xfrm>
              <a:off x="1990" y="1170"/>
              <a:ext cx="1900"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管制化学品定义</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Tree>
    <p:extLst>
      <p:ext uri="{BB962C8B-B14F-4D97-AF65-F5344CB8AC3E}">
        <p14:creationId xmlns:p14="http://schemas.microsoft.com/office/powerpoint/2010/main" val="98399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a:extLst>
              <a:ext uri="{FF2B5EF4-FFF2-40B4-BE49-F238E27FC236}">
                <a16:creationId xmlns:a16="http://schemas.microsoft.com/office/drawing/2014/main" id="{C9060EBA-6D9A-48E3-96AB-306EC5DD175E}"/>
              </a:ext>
            </a:extLst>
          </p:cNvPr>
          <p:cNvSpPr txBox="1"/>
          <p:nvPr/>
        </p:nvSpPr>
        <p:spPr>
          <a:xfrm>
            <a:off x="1215232" y="643906"/>
            <a:ext cx="12214053" cy="666786"/>
          </a:xfrm>
          <a:prstGeom prst="rect">
            <a:avLst/>
          </a:prstGeom>
          <a:noFill/>
        </p:spPr>
        <p:txBody>
          <a:bodyPr wrap="square" rtlCol="0">
            <a:spAutoFit/>
          </a:bodyPr>
          <a:lstStyle/>
          <a:p>
            <a:r>
              <a:rPr lang="zh-CN" altLang="en-US" sz="3733" b="1" dirty="0">
                <a:ln w="0"/>
                <a:solidFill>
                  <a:srgbClr val="FF0000"/>
                </a:solidFill>
                <a:latin typeface="微软雅黑" panose="020B0503020204020204" pitchFamily="34" charset="-122"/>
                <a:ea typeface="微软雅黑" panose="020B0503020204020204" pitchFamily="34" charset="-122"/>
              </a:rPr>
              <a:t>我院平时使用的化学试剂哪些属于易制毒化学品？</a:t>
            </a:r>
          </a:p>
        </p:txBody>
      </p:sp>
      <p:sp>
        <p:nvSpPr>
          <p:cNvPr id="9" name="文本框 8">
            <a:extLst>
              <a:ext uri="{FF2B5EF4-FFF2-40B4-BE49-F238E27FC236}">
                <a16:creationId xmlns:a16="http://schemas.microsoft.com/office/drawing/2014/main" id="{7F5C61A9-920D-475A-BE72-F576F41D526D}"/>
              </a:ext>
            </a:extLst>
          </p:cNvPr>
          <p:cNvSpPr txBox="1"/>
          <p:nvPr/>
        </p:nvSpPr>
        <p:spPr>
          <a:xfrm>
            <a:off x="525915" y="2106323"/>
            <a:ext cx="13825536" cy="683457"/>
          </a:xfrm>
          <a:prstGeom prst="rect">
            <a:avLst/>
          </a:prstGeom>
          <a:noFill/>
        </p:spPr>
        <p:txBody>
          <a:bodyPr wrap="square" rtlCol="0">
            <a:spAutoFit/>
          </a:bodyPr>
          <a:lstStyle/>
          <a:p>
            <a:pPr algn="ct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我院涉及使用的</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易制毒化学品主要为</a:t>
            </a:r>
            <a:r>
              <a:rPr lang="zh-CN" altLang="en-US" sz="2667" dirty="0">
                <a:solidFill>
                  <a:schemeClr val="tx2">
                    <a:lumMod val="60000"/>
                    <a:lumOff val="40000"/>
                  </a:schemeClr>
                </a:solidFill>
                <a:latin typeface="微软雅黑" panose="020B0503020204020204" pitchFamily="34" charset="-122"/>
                <a:ea typeface="微软雅黑" panose="020B0503020204020204" pitchFamily="34" charset="-122"/>
              </a:rPr>
              <a:t>第二类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和</a:t>
            </a:r>
            <a:r>
              <a:rPr lang="zh-CN" altLang="en-US" sz="2667" dirty="0">
                <a:solidFill>
                  <a:srgbClr val="00B050"/>
                </a:solidFill>
                <a:latin typeface="微软雅黑" panose="020B0503020204020204" pitchFamily="34" charset="-122"/>
                <a:ea typeface="微软雅黑" panose="020B0503020204020204" pitchFamily="34" charset="-122"/>
              </a:rPr>
              <a:t>第三类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，具体品名目录如下：</a:t>
            </a:r>
          </a:p>
        </p:txBody>
      </p:sp>
      <p:sp>
        <p:nvSpPr>
          <p:cNvPr id="10" name="矩形 9">
            <a:extLst>
              <a:ext uri="{FF2B5EF4-FFF2-40B4-BE49-F238E27FC236}">
                <a16:creationId xmlns:a16="http://schemas.microsoft.com/office/drawing/2014/main" id="{62DEEE0D-3BB5-463F-8970-F0EF74A44F13}"/>
              </a:ext>
            </a:extLst>
          </p:cNvPr>
          <p:cNvSpPr/>
          <p:nvPr/>
        </p:nvSpPr>
        <p:spPr>
          <a:xfrm>
            <a:off x="1924536" y="3585174"/>
            <a:ext cx="12902812" cy="1920215"/>
          </a:xfrm>
          <a:prstGeom prst="rect">
            <a:avLst/>
          </a:prstGeom>
          <a:noFill/>
          <a:ln w="38100">
            <a:solidFill>
              <a:srgbClr val="479796"/>
            </a:solidFill>
          </a:ln>
          <a:extLst>
            <a:ext uri="{909E8E84-426E-40DD-AFC4-6F175D3DCCD1}">
              <a14:hiddenFill xmlns:a14="http://schemas.microsoft.com/office/drawing/2010/main">
                <a:solidFill>
                  <a:srgbClr val="FFFF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文本框 10">
            <a:extLst>
              <a:ext uri="{FF2B5EF4-FFF2-40B4-BE49-F238E27FC236}">
                <a16:creationId xmlns:a16="http://schemas.microsoft.com/office/drawing/2014/main" id="{D1120C50-FE82-4C46-B048-9E6ADB6E0A0F}"/>
              </a:ext>
            </a:extLst>
          </p:cNvPr>
          <p:cNvSpPr txBox="1"/>
          <p:nvPr/>
        </p:nvSpPr>
        <p:spPr>
          <a:xfrm>
            <a:off x="2692464" y="3781097"/>
            <a:ext cx="11459633" cy="1528367"/>
          </a:xfrm>
          <a:prstGeom prst="rect">
            <a:avLst/>
          </a:prstGeom>
          <a:noFill/>
        </p:spPr>
        <p:txBody>
          <a:bodyPr wrap="square" rtlCol="0">
            <a:spAutoFit/>
          </a:bodyPr>
          <a:lstStyle/>
          <a:p>
            <a:pPr>
              <a:lnSpc>
                <a:spcPts val="6000"/>
              </a:lnSpc>
            </a:pPr>
            <a:r>
              <a:rPr lang="zh-CN" altLang="en-US" sz="2933" dirty="0">
                <a:solidFill>
                  <a:schemeClr val="tx2">
                    <a:lumMod val="60000"/>
                    <a:lumOff val="40000"/>
                  </a:schemeClr>
                </a:solidFill>
                <a:latin typeface="微软雅黑" panose="020B0503020204020204" pitchFamily="34" charset="-122"/>
                <a:ea typeface="微软雅黑" panose="020B0503020204020204" pitchFamily="34" charset="-122"/>
              </a:rPr>
              <a:t>第二类</a:t>
            </a:r>
            <a:r>
              <a:rPr lang="zh-CN" altLang="en-US" sz="2933" dirty="0">
                <a:solidFill>
                  <a:schemeClr val="tx1">
                    <a:lumMod val="75000"/>
                    <a:lumOff val="25000"/>
                  </a:schemeClr>
                </a:solidFill>
                <a:latin typeface="微软雅黑" panose="020B0503020204020204" pitchFamily="34" charset="-122"/>
                <a:ea typeface="微软雅黑" panose="020B0503020204020204" pitchFamily="34" charset="-122"/>
              </a:rPr>
              <a:t>：醋酸酐、三氯甲烷、乙醚、哌啶</a:t>
            </a:r>
          </a:p>
          <a:p>
            <a:pPr>
              <a:lnSpc>
                <a:spcPts val="6000"/>
              </a:lnSpc>
            </a:pPr>
            <a:r>
              <a:rPr lang="zh-CN" altLang="en-US" sz="2933" dirty="0">
                <a:solidFill>
                  <a:srgbClr val="00B050"/>
                </a:solidFill>
                <a:latin typeface="微软雅黑" panose="020B0503020204020204" pitchFamily="34" charset="-122"/>
                <a:ea typeface="微软雅黑" panose="020B0503020204020204" pitchFamily="34" charset="-122"/>
              </a:rPr>
              <a:t>第三类</a:t>
            </a:r>
            <a:r>
              <a:rPr lang="zh-CN" altLang="en-US" sz="2933" dirty="0">
                <a:solidFill>
                  <a:schemeClr val="tx1">
                    <a:lumMod val="75000"/>
                    <a:lumOff val="25000"/>
                  </a:schemeClr>
                </a:solidFill>
                <a:latin typeface="微软雅黑" panose="020B0503020204020204" pitchFamily="34" charset="-122"/>
                <a:ea typeface="微软雅黑" panose="020B0503020204020204" pitchFamily="34" charset="-122"/>
              </a:rPr>
              <a:t>：甲苯、丙酮、高锰酸钾、硫酸、盐酸、苯乙腈、</a:t>
            </a:r>
            <a:r>
              <a:rPr lang="en-US" altLang="zh-CN" sz="2933" dirty="0">
                <a:solidFill>
                  <a:schemeClr val="tx1">
                    <a:lumMod val="75000"/>
                    <a:lumOff val="25000"/>
                  </a:schemeClr>
                </a:solidFill>
                <a:latin typeface="微软雅黑" panose="020B0503020204020204" pitchFamily="34" charset="-122"/>
                <a:ea typeface="微软雅黑" panose="020B0503020204020204" pitchFamily="34" charset="-122"/>
              </a:rPr>
              <a:t>γ-</a:t>
            </a:r>
            <a:r>
              <a:rPr lang="zh-CN" altLang="en-US" sz="2933" dirty="0">
                <a:solidFill>
                  <a:schemeClr val="tx1">
                    <a:lumMod val="75000"/>
                    <a:lumOff val="25000"/>
                  </a:schemeClr>
                </a:solidFill>
                <a:latin typeface="微软雅黑" panose="020B0503020204020204" pitchFamily="34" charset="-122"/>
                <a:ea typeface="微软雅黑" panose="020B0503020204020204" pitchFamily="34" charset="-122"/>
              </a:rPr>
              <a:t>丁内酯</a:t>
            </a:r>
          </a:p>
        </p:txBody>
      </p:sp>
    </p:spTree>
    <p:extLst>
      <p:ext uri="{BB962C8B-B14F-4D97-AF65-F5344CB8AC3E}">
        <p14:creationId xmlns:p14="http://schemas.microsoft.com/office/powerpoint/2010/main" val="66946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838197" y="490032"/>
            <a:ext cx="13249472" cy="748988"/>
          </a:xfrm>
          <a:prstGeom prst="rect">
            <a:avLst/>
          </a:prstGeom>
          <a:noFill/>
        </p:spPr>
        <p:txBody>
          <a:bodyPr wrap="square" rtlCol="0">
            <a:spAutoFit/>
          </a:bodyPr>
          <a:lstStyle/>
          <a:p>
            <a:r>
              <a:rPr lang="en-US" altLang="zh-CN" sz="4267" b="1" dirty="0">
                <a:latin typeface="微软雅黑" panose="020B0503020204020204" pitchFamily="34" charset="-122"/>
                <a:ea typeface="微软雅黑" panose="020B0503020204020204" pitchFamily="34" charset="-122"/>
              </a:rPr>
              <a:t>2</a:t>
            </a:r>
            <a:r>
              <a:rPr lang="zh-CN" altLang="en-US" sz="4267" b="1" dirty="0">
                <a:latin typeface="微软雅黑" panose="020B0503020204020204" pitchFamily="34" charset="-122"/>
                <a:ea typeface="微软雅黑" panose="020B0503020204020204" pitchFamily="34" charset="-122"/>
              </a:rPr>
              <a:t>、易制爆危险化学品的定义</a:t>
            </a:r>
            <a:endParaRPr lang="zh-CN" altLang="en-US" sz="64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C9060EBA-6D9A-48E3-96AB-306EC5DD175E}"/>
              </a:ext>
            </a:extLst>
          </p:cNvPr>
          <p:cNvSpPr txBox="1"/>
          <p:nvPr/>
        </p:nvSpPr>
        <p:spPr>
          <a:xfrm>
            <a:off x="1215232" y="1834038"/>
            <a:ext cx="12214053" cy="666786"/>
          </a:xfrm>
          <a:prstGeom prst="rect">
            <a:avLst/>
          </a:prstGeom>
          <a:noFill/>
        </p:spPr>
        <p:txBody>
          <a:bodyPr wrap="square" rtlCol="0">
            <a:spAutoFit/>
          </a:bodyPr>
          <a:lstStyle/>
          <a:p>
            <a:r>
              <a:rPr lang="zh-CN" altLang="en-US" sz="3733" b="1" dirty="0">
                <a:ln w="0"/>
                <a:solidFill>
                  <a:srgbClr val="FF0000"/>
                </a:solidFill>
                <a:latin typeface="微软雅黑" panose="020B0503020204020204" pitchFamily="34" charset="-122"/>
                <a:ea typeface="微软雅黑" panose="020B0503020204020204" pitchFamily="34" charset="-122"/>
              </a:rPr>
              <a:t>易制爆危险化学品是什么？为什么要进行管制？</a:t>
            </a:r>
          </a:p>
        </p:txBody>
      </p:sp>
      <p:sp>
        <p:nvSpPr>
          <p:cNvPr id="12" name="文本框 11">
            <a:extLst>
              <a:ext uri="{FF2B5EF4-FFF2-40B4-BE49-F238E27FC236}">
                <a16:creationId xmlns:a16="http://schemas.microsoft.com/office/drawing/2014/main" id="{39E8AABB-0560-46D2-AFEC-55848DBB7331}"/>
              </a:ext>
            </a:extLst>
          </p:cNvPr>
          <p:cNvSpPr txBox="1"/>
          <p:nvPr/>
        </p:nvSpPr>
        <p:spPr>
          <a:xfrm>
            <a:off x="838197" y="3059926"/>
            <a:ext cx="13825536" cy="4081823"/>
          </a:xfrm>
          <a:prstGeom prst="rect">
            <a:avLst/>
          </a:prstGeom>
          <a:noFill/>
        </p:spPr>
        <p:txBody>
          <a:bodyPr wrap="square" rtlCol="0">
            <a:spAutoFit/>
          </a:bodyPr>
          <a:lstStyle/>
          <a:p>
            <a:pPr>
              <a:lnSpc>
                <a:spcPts val="5333"/>
              </a:lnSpc>
            </a:pPr>
            <a:r>
              <a:rPr lang="zh-CN" altLang="en-US" sz="2667" b="1" dirty="0">
                <a:solidFill>
                  <a:schemeClr val="tx1">
                    <a:lumMod val="75000"/>
                    <a:lumOff val="25000"/>
                  </a:schemeClr>
                </a:solidFill>
                <a:latin typeface="微软雅黑" panose="020B0503020204020204" pitchFamily="34" charset="-122"/>
                <a:ea typeface="微软雅黑" panose="020B0503020204020204" pitchFamily="34" charset="-122"/>
                <a:sym typeface="+mn-ea"/>
              </a:rPr>
              <a:t>      易制爆危险化学品</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是指可以用于制造爆炸物品或经简单还原即可制造爆炸物品的危险化学品。易制爆危险化学品通常包括：强氧化剂，可</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易燃物，强还原剂，部分有机物。</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       </a:t>
            </a:r>
            <a:endPar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      易制爆危险化学品本身不属于爆炸品，但是因其容易制成爆炸品的性质，被公安部门列入涉恐危险物品进行管制，相关文件</a:t>
            </a:r>
            <a:r>
              <a:rPr lang="zh-CN" altLang="en-US" sz="2667" b="1" dirty="0">
                <a:solidFill>
                  <a:srgbClr val="479796"/>
                </a:solidFill>
                <a:latin typeface="微软雅黑" panose="020B0503020204020204" pitchFamily="34" charset="-122"/>
                <a:ea typeface="微软雅黑" panose="020B0503020204020204" pitchFamily="34" charset="-122"/>
                <a:sym typeface="+mn-ea"/>
              </a:rPr>
              <a:t>《危险化学品安全管理条例》（国务院令第344号）</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      按照中华人民共和国公安部</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2017</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年</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5</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月</a:t>
            </a:r>
            <a:r>
              <a:rPr lang="en-US" altLang="zh-CN"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11</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日公布的</a:t>
            </a:r>
            <a:r>
              <a:rPr lang="en-US" altLang="zh-CN" sz="2667" b="1" dirty="0">
                <a:solidFill>
                  <a:srgbClr val="479796"/>
                </a:solidFill>
                <a:latin typeface="微软雅黑" panose="020B0503020204020204" pitchFamily="34" charset="-122"/>
                <a:ea typeface="微软雅黑" panose="020B0503020204020204" pitchFamily="34" charset="-122"/>
                <a:sym typeface="+mn-ea"/>
              </a:rPr>
              <a:t>《</a:t>
            </a:r>
            <a:r>
              <a:rPr lang="zh-CN" altLang="en-US" sz="2667" b="1" dirty="0">
                <a:solidFill>
                  <a:srgbClr val="479796"/>
                </a:solidFill>
                <a:latin typeface="微软雅黑" panose="020B0503020204020204" pitchFamily="34" charset="-122"/>
                <a:ea typeface="微软雅黑" panose="020B0503020204020204" pitchFamily="34" charset="-122"/>
                <a:sym typeface="+mn-ea"/>
              </a:rPr>
              <a:t>易制爆危险化学品名录</a:t>
            </a:r>
            <a:r>
              <a:rPr lang="en-US" altLang="zh-CN" sz="2667" b="1" dirty="0">
                <a:solidFill>
                  <a:srgbClr val="479796"/>
                </a:solidFill>
                <a:latin typeface="微软雅黑" panose="020B0503020204020204" pitchFamily="34" charset="-122"/>
                <a:ea typeface="微软雅黑" panose="020B0503020204020204" pitchFamily="34" charset="-122"/>
                <a:sym typeface="+mn-ea"/>
              </a:rPr>
              <a:t>》</a:t>
            </a:r>
            <a:r>
              <a:rPr lang="zh-CN" altLang="en-US" sz="2667" b="1" dirty="0">
                <a:solidFill>
                  <a:srgbClr val="479796"/>
                </a:solidFill>
                <a:latin typeface="微软雅黑" panose="020B0503020204020204" pitchFamily="34" charset="-122"/>
                <a:ea typeface="微软雅黑" panose="020B0503020204020204" pitchFamily="34" charset="-122"/>
                <a:sym typeface="+mn-ea"/>
              </a:rPr>
              <a:t>（</a:t>
            </a:r>
            <a:r>
              <a:rPr lang="en-US" altLang="zh-CN" sz="2667" b="1" dirty="0">
                <a:solidFill>
                  <a:srgbClr val="479796"/>
                </a:solidFill>
                <a:latin typeface="微软雅黑" panose="020B0503020204020204" pitchFamily="34" charset="-122"/>
                <a:ea typeface="微软雅黑" panose="020B0503020204020204" pitchFamily="34" charset="-122"/>
                <a:sym typeface="+mn-ea"/>
              </a:rPr>
              <a:t>2017</a:t>
            </a:r>
            <a:r>
              <a:rPr lang="zh-CN" altLang="en-US" sz="2667" b="1" dirty="0">
                <a:solidFill>
                  <a:srgbClr val="479796"/>
                </a:solidFill>
                <a:latin typeface="微软雅黑" panose="020B0503020204020204" pitchFamily="34" charset="-122"/>
                <a:ea typeface="微软雅黑" panose="020B0503020204020204" pitchFamily="34" charset="-122"/>
                <a:sym typeface="+mn-ea"/>
              </a:rPr>
              <a:t>版）</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规定，我国共列管了九类</a:t>
            </a:r>
            <a:r>
              <a:rPr lang="en-US" altLang="zh-CN" sz="2667" b="1" dirty="0">
                <a:solidFill>
                  <a:srgbClr val="479796"/>
                </a:solidFill>
                <a:latin typeface="微软雅黑" panose="020B0503020204020204" pitchFamily="34" charset="-122"/>
                <a:ea typeface="微软雅黑" panose="020B0503020204020204" pitchFamily="34" charset="-122"/>
                <a:sym typeface="+mn-ea"/>
              </a:rPr>
              <a:t>74</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个品种。</a:t>
            </a:r>
            <a:endPar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5340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a:extLst>
              <a:ext uri="{FF2B5EF4-FFF2-40B4-BE49-F238E27FC236}">
                <a16:creationId xmlns:a16="http://schemas.microsoft.com/office/drawing/2014/main" id="{C9060EBA-6D9A-48E3-96AB-306EC5DD175E}"/>
              </a:ext>
            </a:extLst>
          </p:cNvPr>
          <p:cNvSpPr txBox="1"/>
          <p:nvPr/>
        </p:nvSpPr>
        <p:spPr>
          <a:xfrm>
            <a:off x="1215232" y="857214"/>
            <a:ext cx="12569515" cy="666786"/>
          </a:xfrm>
          <a:prstGeom prst="rect">
            <a:avLst/>
          </a:prstGeom>
          <a:noFill/>
        </p:spPr>
        <p:txBody>
          <a:bodyPr wrap="square" rtlCol="0">
            <a:spAutoFit/>
          </a:bodyPr>
          <a:lstStyle/>
          <a:p>
            <a:r>
              <a:rPr lang="zh-CN" altLang="en-US" sz="3733" b="1" dirty="0">
                <a:ln w="0"/>
                <a:solidFill>
                  <a:srgbClr val="FF0000"/>
                </a:solidFill>
                <a:latin typeface="微软雅黑" panose="020B0503020204020204" pitchFamily="34" charset="-122"/>
                <a:ea typeface="微软雅黑" panose="020B0503020204020204" pitchFamily="34" charset="-122"/>
              </a:rPr>
              <a:t>我院平时使用的化学试剂哪些属于易制爆危险化学品？</a:t>
            </a:r>
          </a:p>
        </p:txBody>
      </p:sp>
      <p:sp>
        <p:nvSpPr>
          <p:cNvPr id="9" name="文本框 8">
            <a:extLst>
              <a:ext uri="{FF2B5EF4-FFF2-40B4-BE49-F238E27FC236}">
                <a16:creationId xmlns:a16="http://schemas.microsoft.com/office/drawing/2014/main" id="{7F5C61A9-920D-475A-BE72-F576F41D526D}"/>
              </a:ext>
            </a:extLst>
          </p:cNvPr>
          <p:cNvSpPr txBox="1"/>
          <p:nvPr/>
        </p:nvSpPr>
        <p:spPr>
          <a:xfrm>
            <a:off x="933878" y="2201876"/>
            <a:ext cx="13825536" cy="683457"/>
          </a:xfrm>
          <a:prstGeom prst="rect">
            <a:avLst/>
          </a:prstGeom>
          <a:noFill/>
        </p:spPr>
        <p:txBody>
          <a:bodyPr wrap="square" rtlCol="0">
            <a:spAutoFit/>
          </a:bodyPr>
          <a:lstStyle/>
          <a:p>
            <a:pPr algn="ct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我院涉及使用的</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易制爆危险化学品品种较多，但用量不大，具体品名目录如下：</a:t>
            </a:r>
            <a:endPar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62DEEE0D-3BB5-463F-8970-F0EF74A44F13}"/>
              </a:ext>
            </a:extLst>
          </p:cNvPr>
          <p:cNvSpPr/>
          <p:nvPr/>
        </p:nvSpPr>
        <p:spPr>
          <a:xfrm>
            <a:off x="2448924" y="3399911"/>
            <a:ext cx="10795443" cy="3936437"/>
          </a:xfrm>
          <a:prstGeom prst="rect">
            <a:avLst/>
          </a:prstGeom>
          <a:noFill/>
          <a:ln w="38100">
            <a:solidFill>
              <a:srgbClr val="479796"/>
            </a:solidFill>
          </a:ln>
          <a:extLst>
            <a:ext uri="{909E8E84-426E-40DD-AFC4-6F175D3DCCD1}">
              <a14:hiddenFill xmlns:a14="http://schemas.microsoft.com/office/drawing/2010/main">
                <a:solidFill>
                  <a:srgbClr val="FFFF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文本框 10">
            <a:extLst>
              <a:ext uri="{FF2B5EF4-FFF2-40B4-BE49-F238E27FC236}">
                <a16:creationId xmlns:a16="http://schemas.microsoft.com/office/drawing/2014/main" id="{D1120C50-FE82-4C46-B048-9E6ADB6E0A0F}"/>
              </a:ext>
            </a:extLst>
          </p:cNvPr>
          <p:cNvSpPr txBox="1"/>
          <p:nvPr/>
        </p:nvSpPr>
        <p:spPr>
          <a:xfrm>
            <a:off x="3381782" y="3548433"/>
            <a:ext cx="9492436" cy="3639394"/>
          </a:xfrm>
          <a:prstGeom prst="rect">
            <a:avLst/>
          </a:prstGeom>
          <a:noFill/>
        </p:spPr>
        <p:txBody>
          <a:bodyPr wrap="square" rtlCol="0">
            <a:spAutoFit/>
          </a:bodyPr>
          <a:lstStyle/>
          <a:p>
            <a:pPr>
              <a:lnSpc>
                <a:spcPts val="4667"/>
              </a:lnSpc>
            </a:pPr>
            <a:r>
              <a:rPr lang="zh-CN" altLang="en-US" sz="2667" dirty="0">
                <a:solidFill>
                  <a:srgbClr val="C00000"/>
                </a:solidFill>
                <a:latin typeface="微软雅黑" panose="020B0503020204020204" pitchFamily="34" charset="-122"/>
                <a:ea typeface="微软雅黑" panose="020B0503020204020204" pitchFamily="34" charset="-122"/>
              </a:rPr>
              <a:t>酸类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：硝酸、高氯酸</a:t>
            </a:r>
          </a:p>
          <a:p>
            <a:pPr>
              <a:lnSpc>
                <a:spcPts val="4667"/>
              </a:lnSpc>
            </a:pPr>
            <a:r>
              <a:rPr lang="zh-CN" altLang="en-US" sz="2667" dirty="0">
                <a:solidFill>
                  <a:srgbClr val="FFC000"/>
                </a:solidFill>
                <a:latin typeface="微软雅黑" panose="020B0503020204020204" pitchFamily="34" charset="-122"/>
                <a:ea typeface="微软雅黑" panose="020B0503020204020204" pitchFamily="34" charset="-122"/>
              </a:rPr>
              <a:t>硝酸盐类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：硝酸银、硝酸钾、硝酸钙</a:t>
            </a:r>
          </a:p>
          <a:p>
            <a:pPr>
              <a:lnSpc>
                <a:spcPts val="4667"/>
              </a:lnSpc>
            </a:pPr>
            <a:r>
              <a:rPr lang="zh-CN" altLang="en-US" sz="2667" dirty="0">
                <a:solidFill>
                  <a:srgbClr val="92D050"/>
                </a:solidFill>
                <a:latin typeface="微软雅黑" panose="020B0503020204020204" pitchFamily="34" charset="-122"/>
                <a:ea typeface="微软雅黑" panose="020B0503020204020204" pitchFamily="34" charset="-122"/>
              </a:rPr>
              <a:t>重铬酸盐类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：重铬酸钾</a:t>
            </a:r>
          </a:p>
          <a:p>
            <a:pPr>
              <a:lnSpc>
                <a:spcPts val="4667"/>
              </a:lnSpc>
            </a:pPr>
            <a:r>
              <a:rPr lang="zh-CN" altLang="en-US" sz="2667" dirty="0">
                <a:solidFill>
                  <a:srgbClr val="00B0F0"/>
                </a:solidFill>
                <a:latin typeface="微软雅黑" panose="020B0503020204020204" pitchFamily="34" charset="-122"/>
                <a:ea typeface="微软雅黑" panose="020B0503020204020204" pitchFamily="34" charset="-122"/>
              </a:rPr>
              <a:t>过氧化物和超氧化物类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：过氧化氢、过氧化钠</a:t>
            </a:r>
          </a:p>
          <a:p>
            <a:pPr>
              <a:lnSpc>
                <a:spcPts val="4667"/>
              </a:lnSpc>
            </a:pPr>
            <a:r>
              <a:rPr lang="zh-CN" altLang="en-US" sz="2667" dirty="0">
                <a:solidFill>
                  <a:srgbClr val="002060"/>
                </a:solidFill>
                <a:latin typeface="微软雅黑" panose="020B0503020204020204" pitchFamily="34" charset="-122"/>
                <a:ea typeface="微软雅黑" panose="020B0503020204020204" pitchFamily="34" charset="-122"/>
              </a:rPr>
              <a:t>易燃物还原剂类</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：钠、镁、硼氢化钠</a:t>
            </a:r>
          </a:p>
          <a:p>
            <a:pPr>
              <a:lnSpc>
                <a:spcPts val="4667"/>
              </a:lnSpc>
            </a:pPr>
            <a:r>
              <a:rPr lang="zh-CN" altLang="en-US" sz="2667" dirty="0">
                <a:solidFill>
                  <a:srgbClr val="7030A0"/>
                </a:solidFill>
                <a:latin typeface="微软雅黑" panose="020B0503020204020204" pitchFamily="34" charset="-122"/>
                <a:ea typeface="微软雅黑" panose="020B0503020204020204" pitchFamily="34" charset="-122"/>
              </a:rPr>
              <a:t>其他</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：高锰酸钾</a:t>
            </a:r>
          </a:p>
        </p:txBody>
      </p:sp>
    </p:spTree>
    <p:extLst>
      <p:ext uri="{BB962C8B-B14F-4D97-AF65-F5344CB8AC3E}">
        <p14:creationId xmlns:p14="http://schemas.microsoft.com/office/powerpoint/2010/main" val="1241325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862829" y="309960"/>
            <a:ext cx="13249472" cy="748988"/>
          </a:xfrm>
          <a:prstGeom prst="rect">
            <a:avLst/>
          </a:prstGeom>
          <a:noFill/>
        </p:spPr>
        <p:txBody>
          <a:bodyPr wrap="square" rtlCol="0">
            <a:spAutoFit/>
          </a:bodyPr>
          <a:lstStyle/>
          <a:p>
            <a:r>
              <a:rPr lang="zh-CN" altLang="en-US" sz="4267" b="1" dirty="0">
                <a:solidFill>
                  <a:srgbClr val="A6A6A6"/>
                </a:solidFill>
                <a:latin typeface="微软雅黑" panose="020B0503020204020204" pitchFamily="34" charset="-122"/>
                <a:ea typeface="微软雅黑" panose="020B0503020204020204" pitchFamily="34" charset="-122"/>
              </a:rPr>
              <a:t>存在的问题和误区</a:t>
            </a:r>
            <a:endParaRPr lang="zh-CN" altLang="en-US" sz="6400" b="1" dirty="0">
              <a:solidFill>
                <a:srgbClr val="A6A6A6"/>
              </a:solidFill>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C9060EBA-6D9A-48E3-96AB-306EC5DD175E}"/>
              </a:ext>
            </a:extLst>
          </p:cNvPr>
          <p:cNvSpPr txBox="1"/>
          <p:nvPr/>
        </p:nvSpPr>
        <p:spPr>
          <a:xfrm>
            <a:off x="1215230" y="1524000"/>
            <a:ext cx="13817653" cy="2042803"/>
          </a:xfrm>
          <a:prstGeom prst="rect">
            <a:avLst/>
          </a:prstGeom>
          <a:noFill/>
        </p:spPr>
        <p:txBody>
          <a:bodyPr wrap="square" rtlCol="0">
            <a:spAutoFit/>
          </a:bodyPr>
          <a:lstStyle/>
          <a:p>
            <a:pPr>
              <a:lnSpc>
                <a:spcPts val="5333"/>
              </a:lnSpc>
            </a:pPr>
            <a:r>
              <a:rPr lang="en-US" altLang="zh-CN"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rPr>
              <a:t>Q1</a:t>
            </a:r>
            <a:r>
              <a:rPr lang="zh-CN" altLang="en-US" sz="2667" dirty="0">
                <a:ln w="0"/>
                <a:solidFill>
                  <a:srgbClr val="479796"/>
                </a:solidFill>
                <a:latin typeface="微软雅黑" panose="020B0503020204020204" pitchFamily="34" charset="-122"/>
                <a:ea typeface="微软雅黑" panose="020B0503020204020204" pitchFamily="34" charset="-122"/>
                <a:cs typeface="微软雅黑" panose="020B0503020204020204" pitchFamily="34" charset="-122"/>
              </a:rPr>
              <a:t>：易制毒、易制爆化学品在实验室中很常见，其危害真的有那么大吗？</a:t>
            </a:r>
          </a:p>
          <a:p>
            <a:pPr>
              <a:lnSpc>
                <a:spcPts val="5333"/>
              </a:lnSpc>
            </a:pP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A1</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：易制毒、易制爆化学品如果被制造成毒品流通社会或被制造成爆炸物进行恐怖活动，将会严重破坏经济与社会秩序，危及人民群众的生命与财产安全，危害巨大。</a:t>
            </a:r>
          </a:p>
        </p:txBody>
      </p:sp>
      <p:sp>
        <p:nvSpPr>
          <p:cNvPr id="12" name="文本框 11">
            <a:extLst>
              <a:ext uri="{FF2B5EF4-FFF2-40B4-BE49-F238E27FC236}">
                <a16:creationId xmlns:a16="http://schemas.microsoft.com/office/drawing/2014/main" id="{124C9751-6D0D-4CCD-9EC1-A49867FCC999}"/>
              </a:ext>
            </a:extLst>
          </p:cNvPr>
          <p:cNvSpPr txBox="1"/>
          <p:nvPr/>
        </p:nvSpPr>
        <p:spPr>
          <a:xfrm>
            <a:off x="1215229" y="4156068"/>
            <a:ext cx="13817653" cy="2042803"/>
          </a:xfrm>
          <a:prstGeom prst="rect">
            <a:avLst/>
          </a:prstGeom>
          <a:noFill/>
        </p:spPr>
        <p:txBody>
          <a:bodyPr wrap="square" rtlCol="0">
            <a:spAutoFit/>
          </a:bodyPr>
          <a:lstStyle/>
          <a:p>
            <a:pPr>
              <a:lnSpc>
                <a:spcPts val="5333"/>
              </a:lnSpc>
            </a:pPr>
            <a:r>
              <a:rPr lang="en-US" altLang="zh-CN" sz="2667" dirty="0">
                <a:ln w="0"/>
                <a:solidFill>
                  <a:srgbClr val="479796"/>
                </a:solidFill>
                <a:latin typeface="微软雅黑" panose="020B0503020204020204" pitchFamily="34" charset="-122"/>
                <a:ea typeface="微软雅黑" panose="020B0503020204020204" pitchFamily="34" charset="-122"/>
              </a:rPr>
              <a:t>Q2</a:t>
            </a:r>
            <a:r>
              <a:rPr lang="zh-CN" altLang="en-US" sz="2667" dirty="0">
                <a:ln w="0"/>
                <a:solidFill>
                  <a:srgbClr val="479796"/>
                </a:solidFill>
                <a:latin typeface="微软雅黑" panose="020B0503020204020204" pitchFamily="34" charset="-122"/>
                <a:ea typeface="微软雅黑" panose="020B0503020204020204" pitchFamily="34" charset="-122"/>
              </a:rPr>
              <a:t>：我校易制毒、易制爆化学品是由学校进行管制吗？</a:t>
            </a:r>
          </a:p>
          <a:p>
            <a:pPr>
              <a:lnSpc>
                <a:spcPts val="5333"/>
              </a:lnSpc>
            </a:pPr>
            <a:r>
              <a:rPr lang="en-US" altLang="zh-CN" sz="2667" dirty="0">
                <a:ln w="0"/>
                <a:solidFill>
                  <a:schemeClr val="tx1">
                    <a:lumMod val="75000"/>
                    <a:lumOff val="25000"/>
                  </a:schemeClr>
                </a:solidFill>
                <a:latin typeface="微软雅黑" panose="020B0503020204020204" pitchFamily="34" charset="-122"/>
                <a:ea typeface="微软雅黑" panose="020B0503020204020204" pitchFamily="34" charset="-122"/>
              </a:rPr>
              <a:t>A2</a:t>
            </a:r>
            <a:r>
              <a:rPr lang="zh-CN" altLang="en-US" sz="2667" dirty="0">
                <a:ln w="0"/>
                <a:solidFill>
                  <a:schemeClr val="tx1">
                    <a:lumMod val="75000"/>
                    <a:lumOff val="25000"/>
                  </a:schemeClr>
                </a:solidFill>
                <a:latin typeface="微软雅黑" panose="020B0503020204020204" pitchFamily="34" charset="-122"/>
                <a:ea typeface="微软雅黑" panose="020B0503020204020204" pitchFamily="34" charset="-122"/>
              </a:rPr>
              <a:t>：我校实验室与设备管理处配合贵阳市公安局花溪分局禁毒大队、治安大队对我校易制毒、易制爆化学品进行统一管制。</a:t>
            </a:r>
          </a:p>
        </p:txBody>
      </p:sp>
    </p:spTree>
    <p:extLst>
      <p:ext uri="{BB962C8B-B14F-4D97-AF65-F5344CB8AC3E}">
        <p14:creationId xmlns:p14="http://schemas.microsoft.com/office/powerpoint/2010/main" val="3748592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a:extLst>
              <a:ext uri="{FF2B5EF4-FFF2-40B4-BE49-F238E27FC236}">
                <a16:creationId xmlns:a16="http://schemas.microsoft.com/office/drawing/2014/main" id="{5DE48C37-B9A0-4D06-872D-6AC3D440ECB9}"/>
              </a:ext>
            </a:extLst>
          </p:cNvPr>
          <p:cNvSpPr txBox="1"/>
          <p:nvPr/>
        </p:nvSpPr>
        <p:spPr>
          <a:xfrm>
            <a:off x="1116758" y="2077237"/>
            <a:ext cx="13825536" cy="3054362"/>
          </a:xfrm>
          <a:prstGeom prst="rect">
            <a:avLst/>
          </a:prstGeom>
          <a:noFill/>
        </p:spPr>
        <p:txBody>
          <a:bodyPr wrap="square" rtlCol="0">
            <a:spAutoFit/>
          </a:bodyPr>
          <a:lstStyle/>
          <a:p>
            <a:pPr fontAlgn="auto">
              <a:lnSpc>
                <a:spcPct val="150000"/>
              </a:lnSpc>
            </a:pPr>
            <a:r>
              <a:rPr lang="zh-CN" altLang="en-US" sz="4800" b="1" dirty="0">
                <a:solidFill>
                  <a:srgbClr val="C00000"/>
                </a:solidFill>
                <a:latin typeface="微软雅黑" panose="020B0503020204020204" pitchFamily="34" charset="-122"/>
                <a:ea typeface="微软雅黑" panose="020B0503020204020204" pitchFamily="34" charset="-122"/>
              </a:rPr>
              <a:t>      </a:t>
            </a:r>
            <a:r>
              <a:rPr lang="zh-CN" altLang="en-US" sz="4267" b="1" dirty="0">
                <a:solidFill>
                  <a:srgbClr val="479796"/>
                </a:solidFill>
                <a:latin typeface="微软雅黑" panose="020B0503020204020204" pitchFamily="34" charset="-122"/>
                <a:ea typeface="微软雅黑" panose="020B0503020204020204" pitchFamily="34" charset="-122"/>
              </a:rPr>
              <a:t>任何个人在未经许可的情况下，私自</a:t>
            </a:r>
            <a:r>
              <a:rPr lang="zh-CN" altLang="en-US" sz="4267" b="1" dirty="0">
                <a:solidFill>
                  <a:srgbClr val="479796"/>
                </a:solidFill>
                <a:latin typeface="微软雅黑" panose="020B0503020204020204" pitchFamily="34" charset="-122"/>
                <a:ea typeface="微软雅黑" panose="020B0503020204020204" pitchFamily="34" charset="-122"/>
                <a:sym typeface="+mn-ea"/>
              </a:rPr>
              <a:t>购买、使用、储存</a:t>
            </a:r>
            <a:r>
              <a:rPr lang="zh-CN" altLang="en-US" sz="4267" b="1" dirty="0">
                <a:solidFill>
                  <a:srgbClr val="479796"/>
                </a:solidFill>
                <a:latin typeface="微软雅黑" panose="020B0503020204020204" pitchFamily="34" charset="-122"/>
                <a:ea typeface="微软雅黑" panose="020B0503020204020204" pitchFamily="34" charset="-122"/>
              </a:rPr>
              <a:t>易制毒、易制爆化学品属于违法行为，公安机关等有关部门将依法追究法律责任！！！</a:t>
            </a:r>
            <a:endParaRPr lang="zh-CN" altLang="en-US" sz="3733" b="1" dirty="0">
              <a:solidFill>
                <a:srgbClr val="47979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3461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224459"/>
            <a:ext cx="16256000" cy="443541"/>
          </a:xfrm>
          <a:prstGeom prst="rect">
            <a:avLst/>
          </a:prstGeom>
          <a:solidFill>
            <a:srgbClr val="479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文本框 14">
            <a:extLst>
              <a:ext uri="{FF2B5EF4-FFF2-40B4-BE49-F238E27FC236}">
                <a16:creationId xmlns:a16="http://schemas.microsoft.com/office/drawing/2014/main" id="{35D47371-0194-4F2A-B408-4236312D8A86}"/>
              </a:ext>
            </a:extLst>
          </p:cNvPr>
          <p:cNvSpPr txBox="1"/>
          <p:nvPr/>
        </p:nvSpPr>
        <p:spPr>
          <a:xfrm>
            <a:off x="1503264" y="1872115"/>
            <a:ext cx="13249472" cy="830997"/>
          </a:xfrm>
          <a:prstGeom prst="rect">
            <a:avLst/>
          </a:prstGeom>
          <a:noFill/>
        </p:spPr>
        <p:txBody>
          <a:bodyPr wrap="square" rtlCol="0">
            <a:spAutoFit/>
          </a:bodyPr>
          <a:lstStyle/>
          <a:p>
            <a:r>
              <a:rPr lang="en-US" altLang="zh-CN" sz="4800" b="1" dirty="0">
                <a:latin typeface="微软雅黑" panose="020B0503020204020204" pitchFamily="34" charset="-122"/>
                <a:ea typeface="微软雅黑" panose="020B0503020204020204" pitchFamily="34" charset="-122"/>
              </a:rPr>
              <a:t>1</a:t>
            </a:r>
            <a:r>
              <a:rPr lang="zh-CN" altLang="en-US" sz="4800" b="1" dirty="0">
                <a:latin typeface="微软雅黑" panose="020B0503020204020204" pitchFamily="34" charset="-122"/>
                <a:ea typeface="微软雅黑" panose="020B0503020204020204" pitchFamily="34" charset="-122"/>
              </a:rPr>
              <a:t>、易制毒化学品申购流程</a:t>
            </a:r>
          </a:p>
        </p:txBody>
      </p:sp>
      <p:sp>
        <p:nvSpPr>
          <p:cNvPr id="8" name="文本框 7">
            <a:extLst>
              <a:ext uri="{FF2B5EF4-FFF2-40B4-BE49-F238E27FC236}">
                <a16:creationId xmlns:a16="http://schemas.microsoft.com/office/drawing/2014/main" id="{3B03C5E2-3E12-467B-84B2-53EF5D8F0980}"/>
              </a:ext>
            </a:extLst>
          </p:cNvPr>
          <p:cNvSpPr txBox="1"/>
          <p:nvPr/>
        </p:nvSpPr>
        <p:spPr>
          <a:xfrm>
            <a:off x="1082032" y="3470021"/>
            <a:ext cx="13825536" cy="4081823"/>
          </a:xfrm>
          <a:prstGeom prst="rect">
            <a:avLst/>
          </a:prstGeom>
          <a:noFill/>
        </p:spPr>
        <p:txBody>
          <a:bodyPr wrap="square" rtlCol="0">
            <a:spAutoFit/>
          </a:bodyPr>
          <a:lstStyle/>
          <a:p>
            <a:pPr>
              <a:lnSpc>
                <a:spcPts val="5333"/>
              </a:lnSpc>
            </a:pP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      需要购买易制毒化学品的课题组负责同学</a:t>
            </a:r>
            <a:r>
              <a:rPr lang="zh-CN" altLang="en-US" sz="2667" dirty="0">
                <a:solidFill>
                  <a:srgbClr val="FF0000"/>
                </a:solidFill>
                <a:latin typeface="微软雅黑" panose="020B0503020204020204" pitchFamily="34" charset="-122"/>
                <a:ea typeface="微软雅黑" panose="020B0503020204020204" pitchFamily="34" charset="-122"/>
                <a:sym typeface="+mn-ea"/>
              </a:rPr>
              <a:t>告知老师所需试剂种类和名称</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sym typeface="+mn-ea"/>
              </a:rPr>
              <a:t>，老师可以通过网络或书面材料经所在学院危险化学品管理负责人与分管领导审核后，向实验室与设备管理处提出购买申请，工作人员完成相关手续和流程后，将同供货商一起将申购的易制毒化学品送达申购单位。</a:t>
            </a:r>
          </a:p>
          <a:p>
            <a:pPr>
              <a:lnSpc>
                <a:spcPts val="5333"/>
              </a:lnSpc>
            </a:pPr>
            <a:r>
              <a:rPr lang="zh-CN" altLang="en-US" sz="2667" b="1" dirty="0">
                <a:solidFill>
                  <a:srgbClr val="479796"/>
                </a:solidFill>
                <a:latin typeface="微软雅黑" panose="020B0503020204020204" pitchFamily="34" charset="-122"/>
                <a:ea typeface="微软雅黑" panose="020B0503020204020204" pitchFamily="34" charset="-122"/>
              </a:rPr>
              <a:t>      注意：</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申购的易制毒化学品数量应当合理</a:t>
            </a:r>
            <a:r>
              <a:rPr lang="zh-CN" altLang="en-US" sz="2667" b="1" dirty="0">
                <a:solidFill>
                  <a:srgbClr val="479796"/>
                </a:solidFill>
                <a:latin typeface="微软雅黑" panose="020B0503020204020204" pitchFamily="34" charset="-122"/>
                <a:ea typeface="微软雅黑" panose="020B0503020204020204" pitchFamily="34" charset="-122"/>
              </a:rPr>
              <a:t>（原则上单次申购不能超过本单位一个季度的使用量）</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，并仔细写明规格、用途等相关信息。</a:t>
            </a:r>
            <a:r>
              <a:rPr lang="zh-CN" altLang="en-US" sz="2667" dirty="0">
                <a:solidFill>
                  <a:srgbClr val="FF0000"/>
                </a:solidFill>
                <a:latin typeface="微软雅黑" panose="020B0503020204020204" pitchFamily="34" charset="-122"/>
                <a:ea typeface="微软雅黑" panose="020B0503020204020204" pitchFamily="34" charset="-122"/>
              </a:rPr>
              <a:t>申购周期较长，因此至少提前一个月申报</a:t>
            </a:r>
            <a:r>
              <a:rPr lang="zh-CN" altLang="en-US" sz="2667" dirty="0">
                <a:solidFill>
                  <a:schemeClr val="tx1">
                    <a:lumMod val="75000"/>
                    <a:lumOff val="25000"/>
                  </a:schemeClr>
                </a:solidFill>
                <a:latin typeface="微软雅黑" panose="020B0503020204020204" pitchFamily="34" charset="-122"/>
                <a:ea typeface="微软雅黑" panose="020B0503020204020204" pitchFamily="34" charset="-122"/>
              </a:rPr>
              <a:t>。</a:t>
            </a:r>
          </a:p>
        </p:txBody>
      </p:sp>
      <p:grpSp>
        <p:nvGrpSpPr>
          <p:cNvPr id="9" name="Group 3">
            <a:extLst>
              <a:ext uri="{FF2B5EF4-FFF2-40B4-BE49-F238E27FC236}">
                <a16:creationId xmlns:a16="http://schemas.microsoft.com/office/drawing/2014/main" id="{6C1A42E0-0F46-4AB2-932A-325AF1DEC4C9}"/>
              </a:ext>
            </a:extLst>
          </p:cNvPr>
          <p:cNvGrpSpPr>
            <a:grpSpLocks/>
          </p:cNvGrpSpPr>
          <p:nvPr/>
        </p:nvGrpSpPr>
        <p:grpSpPr bwMode="auto">
          <a:xfrm>
            <a:off x="247008" y="274584"/>
            <a:ext cx="8039100" cy="994834"/>
            <a:chOff x="1170" y="1118"/>
            <a:chExt cx="3798" cy="470"/>
          </a:xfrm>
        </p:grpSpPr>
        <p:sp>
          <p:nvSpPr>
            <p:cNvPr id="10" name="Rectangle 4">
              <a:extLst>
                <a:ext uri="{FF2B5EF4-FFF2-40B4-BE49-F238E27FC236}">
                  <a16:creationId xmlns:a16="http://schemas.microsoft.com/office/drawing/2014/main" id="{F213507A-9E3C-4139-ACA9-5A96420D0381}"/>
                </a:ext>
              </a:extLst>
            </p:cNvPr>
            <p:cNvSpPr>
              <a:spLocks noChangeArrowheads="1"/>
            </p:cNvSpPr>
            <p:nvPr/>
          </p:nvSpPr>
          <p:spPr bwMode="gray">
            <a:xfrm>
              <a:off x="1377" y="1148"/>
              <a:ext cx="3591" cy="425"/>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endParaRPr lang="zh-CN" altLang="en-US" sz="3733" kern="0" dirty="0">
                <a:solidFill>
                  <a:srgbClr val="000000"/>
                </a:solidFill>
                <a:latin typeface="华文宋体" panose="02010600040101010101" pitchFamily="2" charset="-122"/>
                <a:ea typeface="华文宋体" panose="02010600040101010101" pitchFamily="2" charset="-122"/>
              </a:endParaRPr>
            </a:p>
          </p:txBody>
        </p:sp>
        <p:sp>
          <p:nvSpPr>
            <p:cNvPr id="11" name="Freeform 5">
              <a:extLst>
                <a:ext uri="{FF2B5EF4-FFF2-40B4-BE49-F238E27FC236}">
                  <a16:creationId xmlns:a16="http://schemas.microsoft.com/office/drawing/2014/main" id="{90DD4C9F-7398-4B76-BE1F-AA0023A81EFF}"/>
                </a:ext>
              </a:extLst>
            </p:cNvPr>
            <p:cNvSpPr>
              <a:spLocks/>
            </p:cNvSpPr>
            <p:nvPr/>
          </p:nvSpPr>
          <p:spPr bwMode="gray">
            <a:xfrm>
              <a:off x="1170" y="1139"/>
              <a:ext cx="820" cy="443"/>
            </a:xfrm>
            <a:custGeom>
              <a:avLst/>
              <a:gdLst>
                <a:gd name="T0" fmla="*/ 1 w 1334"/>
                <a:gd name="T1" fmla="*/ 0 h 491"/>
                <a:gd name="T2" fmla="*/ 0 w 1334"/>
                <a:gd name="T3" fmla="*/ 361 h 491"/>
                <a:gd name="T4" fmla="*/ 202 w 1334"/>
                <a:gd name="T5" fmla="*/ 361 h 491"/>
                <a:gd name="T6" fmla="*/ 310 w 1334"/>
                <a:gd name="T7" fmla="*/ 0 h 491"/>
                <a:gd name="T8" fmla="*/ 1 w 1334"/>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4" h="491">
                  <a:moveTo>
                    <a:pt x="2" y="0"/>
                  </a:moveTo>
                  <a:lnTo>
                    <a:pt x="0" y="491"/>
                  </a:lnTo>
                  <a:lnTo>
                    <a:pt x="872" y="491"/>
                  </a:lnTo>
                  <a:lnTo>
                    <a:pt x="1334" y="0"/>
                  </a:lnTo>
                  <a:lnTo>
                    <a:pt x="2" y="0"/>
                  </a:lnTo>
                  <a:close/>
                </a:path>
              </a:pathLst>
            </a:custGeom>
            <a:gradFill rotWithShape="1">
              <a:gsLst>
                <a:gs pos="0">
                  <a:srgbClr val="1F497D"/>
                </a:gs>
                <a:gs pos="100000">
                  <a:srgbClr val="C050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eaLnBrk="0" fontAlgn="base" hangingPunct="0">
                <a:spcBef>
                  <a:spcPct val="0"/>
                </a:spcBef>
                <a:spcAft>
                  <a:spcPct val="0"/>
                </a:spcAft>
                <a:defRPr/>
              </a:pPr>
              <a:endParaRPr lang="zh-CN" altLang="en-US" sz="3200" kern="0" dirty="0">
                <a:solidFill>
                  <a:srgbClr val="000000"/>
                </a:solidFill>
                <a:latin typeface="华文宋体" panose="02010600040101010101" pitchFamily="2" charset="-122"/>
                <a:ea typeface="华文宋体" panose="02010600040101010101" pitchFamily="2" charset="-122"/>
              </a:endParaRPr>
            </a:p>
          </p:txBody>
        </p:sp>
        <p:sp>
          <p:nvSpPr>
            <p:cNvPr id="12" name="Text Box 6">
              <a:extLst>
                <a:ext uri="{FF2B5EF4-FFF2-40B4-BE49-F238E27FC236}">
                  <a16:creationId xmlns:a16="http://schemas.microsoft.com/office/drawing/2014/main" id="{0AB6BC3D-83D3-41ED-8C5B-5F8EAC7628C3}"/>
                </a:ext>
              </a:extLst>
            </p:cNvPr>
            <p:cNvSpPr txBox="1">
              <a:spLocks noChangeArrowheads="1"/>
            </p:cNvSpPr>
            <p:nvPr/>
          </p:nvSpPr>
          <p:spPr bwMode="gray">
            <a:xfrm>
              <a:off x="1343" y="1118"/>
              <a:ext cx="443" cy="470"/>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eaLnBrk="0" fontAlgn="base" hangingPunct="0">
                <a:lnSpc>
                  <a:spcPct val="100000"/>
                </a:lnSpc>
                <a:spcBef>
                  <a:spcPct val="0"/>
                </a:spcBef>
                <a:spcAft>
                  <a:spcPct val="0"/>
                </a:spcAft>
                <a:buNone/>
                <a:defRPr/>
              </a:pPr>
              <a:r>
                <a:rPr lang="zh-CN" altLang="en-US"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rPr>
                <a:t>二</a:t>
              </a:r>
              <a:endParaRPr lang="zh-CN" altLang="zh-CN" sz="5867" b="1" kern="0" dirty="0">
                <a:solidFill>
                  <a:srgbClr val="FFFFFF"/>
                </a:solidFill>
                <a:latin typeface="华文宋体" panose="02010600040101010101" pitchFamily="2" charset="-122"/>
                <a:ea typeface="华文宋体" panose="02010600040101010101" pitchFamily="2" charset="-122"/>
                <a:cs typeface="Arial" panose="020B0604020202020204" pitchFamily="34" charset="0"/>
              </a:endParaRPr>
            </a:p>
          </p:txBody>
        </p:sp>
        <p:sp>
          <p:nvSpPr>
            <p:cNvPr id="13" name="Text Box 7">
              <a:extLst>
                <a:ext uri="{FF2B5EF4-FFF2-40B4-BE49-F238E27FC236}">
                  <a16:creationId xmlns:a16="http://schemas.microsoft.com/office/drawing/2014/main" id="{E1DBFB14-BF8D-47BF-90CA-F3F04BC50B4F}"/>
                </a:ext>
              </a:extLst>
            </p:cNvPr>
            <p:cNvSpPr txBox="1">
              <a:spLocks noChangeArrowheads="1"/>
            </p:cNvSpPr>
            <p:nvPr/>
          </p:nvSpPr>
          <p:spPr bwMode="gray">
            <a:xfrm>
              <a:off x="1990" y="1177"/>
              <a:ext cx="2677"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30000"/>
                </a:lnSpc>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sym typeface="Calibri" panose="020F0502020204030204" pitchFamily="34" charset="0"/>
                </a:defRPr>
              </a:lvl1pPr>
              <a:lvl2pPr marL="742950" indent="-285750">
                <a:lnSpc>
                  <a:spcPct val="130000"/>
                </a:lnSpc>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sym typeface="Calibri" panose="020F0502020204030204" pitchFamily="34" charset="0"/>
                </a:defRPr>
              </a:lvl2pPr>
              <a:lvl3pPr marL="1143000" indent="-228600">
                <a:lnSpc>
                  <a:spcPct val="130000"/>
                </a:lnSpc>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sym typeface="Calibri" panose="020F0502020204030204" pitchFamily="34" charset="0"/>
                </a:defRPr>
              </a:lvl3pPr>
              <a:lvl4pPr marL="16002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4pPr>
              <a:lvl5pPr marL="2057400" indent="-228600">
                <a:lnSpc>
                  <a:spcPct val="130000"/>
                </a:lnSpc>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5pPr>
              <a:lvl6pPr marL="25146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6pPr>
              <a:lvl7pPr marL="29718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7pPr>
              <a:lvl8pPr marL="34290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8pPr>
              <a:lvl9pPr marL="3886200" indent="-228600" eaLnBrk="0" fontAlgn="base" hangingPunct="0">
                <a:lnSpc>
                  <a:spcPct val="130000"/>
                </a:lnSpc>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sym typeface="Calibri" panose="020F0502020204030204" pitchFamily="34" charset="0"/>
                </a:defRPr>
              </a:lvl9pPr>
            </a:lstStyle>
            <a:p>
              <a:pPr defTabSz="1219170" fontAlgn="base">
                <a:lnSpc>
                  <a:spcPct val="100000"/>
                </a:lnSpc>
                <a:spcBef>
                  <a:spcPct val="0"/>
                </a:spcBef>
                <a:spcAft>
                  <a:spcPct val="0"/>
                </a:spcAft>
                <a:buNone/>
                <a:defRPr/>
              </a:pPr>
              <a:r>
                <a:rPr lang="zh-CN" altLang="en-US" sz="4267" b="1" kern="0" dirty="0">
                  <a:solidFill>
                    <a:srgbClr val="000000"/>
                  </a:solidFill>
                  <a:latin typeface="华文宋体" panose="02010600040101010101" pitchFamily="2" charset="-122"/>
                  <a:ea typeface="华文宋体" panose="02010600040101010101" pitchFamily="2" charset="-122"/>
                </a:rPr>
                <a:t>管制化学品的申购流程</a:t>
              </a:r>
              <a:endParaRPr lang="zh-CN" altLang="zh-CN" sz="4267" b="1" kern="0" dirty="0">
                <a:solidFill>
                  <a:srgbClr val="000000"/>
                </a:solidFill>
                <a:latin typeface="华文宋体" panose="02010600040101010101" pitchFamily="2" charset="-122"/>
                <a:ea typeface="华文宋体" panose="02010600040101010101" pitchFamily="2" charset="-122"/>
              </a:endParaRPr>
            </a:p>
          </p:txBody>
        </p:sp>
      </p:grpSp>
    </p:spTree>
    <p:extLst>
      <p:ext uri="{BB962C8B-B14F-4D97-AF65-F5344CB8AC3E}">
        <p14:creationId xmlns:p14="http://schemas.microsoft.com/office/powerpoint/2010/main" val="2707168451"/>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370</TotalTime>
  <Words>1743</Words>
  <Application>Microsoft Office PowerPoint</Application>
  <PresentationFormat>自定义</PresentationFormat>
  <Paragraphs>96</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等线</vt:lpstr>
      <vt:lpstr>等线 Light</vt:lpstr>
      <vt:lpstr>华文宋体</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lan</dc:creator>
  <cp:lastModifiedBy>lan</cp:lastModifiedBy>
  <cp:revision>4</cp:revision>
  <dcterms:created xsi:type="dcterms:W3CDTF">2022-03-29T01:37:09Z</dcterms:created>
  <dcterms:modified xsi:type="dcterms:W3CDTF">2022-03-29T07:48:03Z</dcterms:modified>
</cp:coreProperties>
</file>